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9" r:id="rId3"/>
    <p:sldId id="267" r:id="rId4"/>
    <p:sldId id="273" r:id="rId5"/>
    <p:sldId id="275" r:id="rId6"/>
    <p:sldId id="279" r:id="rId7"/>
    <p:sldId id="280" r:id="rId8"/>
    <p:sldId id="286" r:id="rId9"/>
    <p:sldId id="287" r:id="rId10"/>
    <p:sldId id="282" r:id="rId11"/>
    <p:sldId id="295" r:id="rId12"/>
    <p:sldId id="300" r:id="rId13"/>
    <p:sldId id="293" r:id="rId14"/>
    <p:sldId id="301" r:id="rId15"/>
    <p:sldId id="302" r:id="rId16"/>
    <p:sldId id="303" r:id="rId17"/>
    <p:sldId id="296" r:id="rId18"/>
    <p:sldId id="304" r:id="rId19"/>
    <p:sldId id="298" r:id="rId20"/>
    <p:sldId id="283" r:id="rId21"/>
    <p:sldId id="299" r:id="rId2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emmcdonald" initials="c" lastIdx="1" clrIdx="0">
    <p:extLst>
      <p:ext uri="{19B8F6BF-5375-455C-9EA6-DF929625EA0E}">
        <p15:presenceInfo xmlns:p15="http://schemas.microsoft.com/office/powerpoint/2012/main" userId="clemmcdonal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81" autoAdjust="0"/>
    <p:restoredTop sz="86410"/>
  </p:normalViewPr>
  <p:slideViewPr>
    <p:cSldViewPr snapToGrid="0">
      <p:cViewPr varScale="1">
        <p:scale>
          <a:sx n="52" d="100"/>
          <a:sy n="52" d="100"/>
        </p:scale>
        <p:origin x="192" y="72"/>
      </p:cViewPr>
      <p:guideLst/>
    </p:cSldViewPr>
  </p:slideViewPr>
  <p:outlineViewPr>
    <p:cViewPr>
      <p:scale>
        <a:sx n="33" d="100"/>
        <a:sy n="33" d="100"/>
      </p:scale>
      <p:origin x="0" y="-1717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5-31T12:05:31.135" idx="1">
    <p:pos x="10" y="10"/>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1FA7E464-B3A9-4A26-AA20-DA36990F4580}" type="datetimeFigureOut">
              <a:rPr lang="en-US" smtClean="0"/>
              <a:t>6/7/2017</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481E60FC-9715-4C95-A9B8-065902733846}" type="slidenum">
              <a:rPr lang="en-US" smtClean="0"/>
              <a:t>‹#›</a:t>
            </a:fld>
            <a:endParaRPr lang="en-US"/>
          </a:p>
        </p:txBody>
      </p:sp>
    </p:spTree>
    <p:extLst>
      <p:ext uri="{BB962C8B-B14F-4D97-AF65-F5344CB8AC3E}">
        <p14:creationId xmlns:p14="http://schemas.microsoft.com/office/powerpoint/2010/main" val="71979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063B3FF-F2F1-45C1-A7BA-72C06B0AD39F}" type="datetimeFigureOut">
              <a:rPr lang="en-US" smtClean="0"/>
              <a:t>6/7/2017</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BFB0CD6-1292-45DC-91A0-1FC55E085F7A}" type="slidenum">
              <a:rPr lang="en-US" smtClean="0"/>
              <a:t>‹#›</a:t>
            </a:fld>
            <a:endParaRPr lang="en-US"/>
          </a:p>
        </p:txBody>
      </p:sp>
    </p:spTree>
    <p:extLst>
      <p:ext uri="{BB962C8B-B14F-4D97-AF65-F5344CB8AC3E}">
        <p14:creationId xmlns:p14="http://schemas.microsoft.com/office/powerpoint/2010/main" val="1489210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E522C6-9CF8-42C9-A214-22038AED683F}"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204970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E522C6-9CF8-42C9-A214-22038AED683F}"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150019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E522C6-9CF8-42C9-A214-22038AED683F}"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161578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E522C6-9CF8-42C9-A214-22038AED683F}"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302824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E522C6-9CF8-42C9-A214-22038AED683F}"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967019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E522C6-9CF8-42C9-A214-22038AED683F}"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168634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E522C6-9CF8-42C9-A214-22038AED683F}" type="datetimeFigureOut">
              <a:rPr lang="en-US" smtClean="0"/>
              <a:t>6/7/2017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251073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E522C6-9CF8-42C9-A214-22038AED683F}" type="datetimeFigureOut">
              <a:rPr lang="en-US" smtClean="0"/>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2845393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522C6-9CF8-42C9-A214-22038AED683F}" type="datetimeFigureOut">
              <a:rPr lang="en-US" smtClean="0"/>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450267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522C6-9CF8-42C9-A214-22038AED683F}"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210218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522C6-9CF8-42C9-A214-22038AED683F}"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5BA68-8373-453C-AA31-5DC034755667}" type="slidenum">
              <a:rPr lang="en-US" smtClean="0"/>
              <a:t>‹#›</a:t>
            </a:fld>
            <a:endParaRPr lang="en-US"/>
          </a:p>
        </p:txBody>
      </p:sp>
    </p:spTree>
    <p:extLst>
      <p:ext uri="{BB962C8B-B14F-4D97-AF65-F5344CB8AC3E}">
        <p14:creationId xmlns:p14="http://schemas.microsoft.com/office/powerpoint/2010/main" val="255940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522C6-9CF8-42C9-A214-22038AED683F}" type="datetimeFigureOut">
              <a:rPr lang="en-US" smtClean="0"/>
              <a:t>6/7/2017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5BA68-8373-453C-AA31-5DC034755667}" type="slidenum">
              <a:rPr lang="en-US" smtClean="0"/>
              <a:t>‹#›</a:t>
            </a:fld>
            <a:endParaRPr lang="en-US"/>
          </a:p>
        </p:txBody>
      </p:sp>
    </p:spTree>
    <p:extLst>
      <p:ext uri="{BB962C8B-B14F-4D97-AF65-F5344CB8AC3E}">
        <p14:creationId xmlns:p14="http://schemas.microsoft.com/office/powerpoint/2010/main" val="1822498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1923" y="694659"/>
            <a:ext cx="9144000" cy="2387600"/>
          </a:xfrm>
        </p:spPr>
        <p:txBody>
          <a:bodyPr>
            <a:normAutofit fontScale="90000"/>
          </a:bodyPr>
          <a:lstStyle/>
          <a:p>
            <a:r>
              <a:rPr lang="en-US" dirty="0" smtClean="0"/>
              <a:t>The search for shorter LOINC names </a:t>
            </a: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a:t>LOINC committee meeting</a:t>
            </a:r>
            <a:br>
              <a:rPr lang="en-US" dirty="0"/>
            </a:br>
            <a:r>
              <a:rPr lang="en-US" dirty="0"/>
              <a:t>Regenstrief Institute </a:t>
            </a:r>
            <a:br>
              <a:rPr lang="en-US" dirty="0"/>
            </a:br>
            <a:r>
              <a:rPr lang="en-US" dirty="0"/>
              <a:t>2017-06-07</a:t>
            </a:r>
            <a:endParaRPr lang="en-US" dirty="0"/>
          </a:p>
        </p:txBody>
      </p:sp>
    </p:spTree>
    <p:extLst>
      <p:ext uri="{BB962C8B-B14F-4D97-AF65-F5344CB8AC3E}">
        <p14:creationId xmlns:p14="http://schemas.microsoft.com/office/powerpoint/2010/main" val="4152678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Tiger team/ad hoc </a:t>
            </a:r>
            <a:r>
              <a:rPr lang="en-US" baseline="0" dirty="0" smtClean="0"/>
              <a:t>WG proposal </a:t>
            </a:r>
            <a:r>
              <a:rPr lang="en-US" baseline="0" dirty="0" smtClean="0"/>
              <a:t>for short names</a:t>
            </a:r>
            <a:endParaRPr lang="en-US" dirty="0"/>
          </a:p>
        </p:txBody>
      </p:sp>
      <p:sp>
        <p:nvSpPr>
          <p:cNvPr id="3" name="Content Placeholder 2"/>
          <p:cNvSpPr>
            <a:spLocks noGrp="1"/>
          </p:cNvSpPr>
          <p:nvPr>
            <p:ph idx="1"/>
          </p:nvPr>
        </p:nvSpPr>
        <p:spPr/>
        <p:txBody>
          <a:bodyPr/>
          <a:lstStyle/>
          <a:p>
            <a:r>
              <a:rPr lang="en-US" dirty="0" smtClean="0"/>
              <a:t>Create new set of names</a:t>
            </a:r>
          </a:p>
          <a:p>
            <a:pPr lvl="1"/>
            <a:r>
              <a:rPr lang="en-US" dirty="0" smtClean="0"/>
              <a:t>“Long </a:t>
            </a:r>
            <a:r>
              <a:rPr lang="en-US" dirty="0" smtClean="0"/>
              <a:t>name” </a:t>
            </a:r>
            <a:r>
              <a:rPr lang="en-US" dirty="0"/>
              <a:t> </a:t>
            </a:r>
            <a:r>
              <a:rPr lang="en-US" dirty="0" smtClean="0"/>
              <a:t>with length less than or equal to</a:t>
            </a:r>
            <a:r>
              <a:rPr lang="en-US" dirty="0" smtClean="0"/>
              <a:t> </a:t>
            </a:r>
            <a:r>
              <a:rPr lang="en-US" dirty="0" smtClean="0"/>
              <a:t>36 </a:t>
            </a:r>
            <a:r>
              <a:rPr lang="en-US" dirty="0" smtClean="0"/>
              <a:t>char-</a:t>
            </a:r>
            <a:endParaRPr lang="en-US" dirty="0" smtClean="0"/>
          </a:p>
          <a:p>
            <a:pPr lvl="1"/>
            <a:r>
              <a:rPr lang="en-US" baseline="0" dirty="0" smtClean="0"/>
              <a:t> Very Short </a:t>
            </a:r>
            <a:r>
              <a:rPr lang="en-US" baseline="0" dirty="0" smtClean="0"/>
              <a:t>name</a:t>
            </a:r>
            <a:r>
              <a:rPr lang="en-US" dirty="0" smtClean="0"/>
              <a:t> with length less than or equal to 12 characters </a:t>
            </a:r>
            <a:endParaRPr lang="en-US" baseline="0" dirty="0" smtClean="0">
              <a:solidFill>
                <a:srgbClr val="FF0000"/>
              </a:solidFill>
            </a:endParaRPr>
          </a:p>
          <a:p>
            <a:r>
              <a:rPr lang="en-US" dirty="0" smtClean="0"/>
              <a:t> The provided sample names for  2258 </a:t>
            </a:r>
            <a:r>
              <a:rPr lang="en-US" dirty="0" smtClean="0"/>
              <a:t>common LOIONC names. But had only 1583 unique proposed names ,implying  675 LOINC terms in this set were duplicates</a:t>
            </a:r>
          </a:p>
        </p:txBody>
      </p:sp>
    </p:spTree>
    <p:extLst>
      <p:ext uri="{BB962C8B-B14F-4D97-AF65-F5344CB8AC3E}">
        <p14:creationId xmlns:p14="http://schemas.microsoft.com/office/powerpoint/2010/main" val="8278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Snippet of proposed long names compared to existing LOINC short names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4626957"/>
              </p:ext>
            </p:extLst>
          </p:nvPr>
        </p:nvGraphicFramePr>
        <p:xfrm>
          <a:off x="838200" y="2074145"/>
          <a:ext cx="7458927" cy="4460965"/>
        </p:xfrm>
        <a:graphic>
          <a:graphicData uri="http://schemas.openxmlformats.org/drawingml/2006/table">
            <a:tbl>
              <a:tblPr>
                <a:tableStyleId>{5C22544A-7EE6-4342-B048-85BDC9FD1C3A}</a:tableStyleId>
              </a:tblPr>
              <a:tblGrid>
                <a:gridCol w="442452"/>
                <a:gridCol w="2453767"/>
                <a:gridCol w="4562708"/>
              </a:tblGrid>
              <a:tr h="376871">
                <a:tc>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b="1" u="none" strike="noStrike" dirty="0">
                          <a:effectLst/>
                        </a:rPr>
                        <a:t>LOINC short name</a:t>
                      </a:r>
                      <a:endParaRPr lang="en-US"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b="1" u="none" strike="noStrike" dirty="0">
                          <a:effectLst/>
                        </a:rPr>
                        <a:t>Proposed </a:t>
                      </a:r>
                      <a:r>
                        <a:rPr lang="en-US" sz="1800" b="1" u="none" strike="noStrike" dirty="0" smtClean="0">
                          <a:effectLst/>
                        </a:rPr>
                        <a:t>“long”  </a:t>
                      </a:r>
                      <a:r>
                        <a:rPr lang="en-US" sz="1800" b="1" u="none" strike="noStrike" dirty="0">
                          <a:effectLst/>
                        </a:rPr>
                        <a:t>name</a:t>
                      </a:r>
                      <a:endParaRPr lang="en-US" sz="1800" b="1" i="0" u="none" strike="noStrike" dirty="0">
                        <a:solidFill>
                          <a:srgbClr val="000000"/>
                        </a:solidFill>
                        <a:effectLst/>
                        <a:latin typeface="Calibri" panose="020F0502020204030204" pitchFamily="34" charset="0"/>
                      </a:endParaRPr>
                    </a:p>
                  </a:txBody>
                  <a:tcPr marL="7620" marR="7620" marT="7620" marB="0" anchor="b"/>
                </a:tc>
              </a:tr>
              <a:tr h="705425">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ALT </a:t>
                      </a:r>
                      <a:r>
                        <a:rPr lang="en-US" sz="1800" u="none" strike="noStrike" dirty="0" err="1">
                          <a:effectLst/>
                        </a:rPr>
                        <a:t>SerPl-cCnc</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Alanine aminotransferase (S/P)</a:t>
                      </a:r>
                      <a:endParaRPr lang="en-US" sz="1800" b="0" i="0" u="none" strike="noStrike" dirty="0">
                        <a:solidFill>
                          <a:srgbClr val="000000"/>
                        </a:solidFill>
                        <a:effectLst/>
                        <a:latin typeface="Calibri" panose="020F0502020204030204" pitchFamily="34" charset="0"/>
                      </a:endParaRPr>
                    </a:p>
                  </a:txBody>
                  <a:tcPr marL="7620" marR="7620" marT="7620" marB="0" anchor="b"/>
                </a:tc>
              </a:tr>
              <a:tr h="376871">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 Fld-mCnc</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Albumin (B </a:t>
                      </a:r>
                      <a:r>
                        <a:rPr lang="en-US" sz="1800" u="none" strike="noStrike" dirty="0" err="1">
                          <a:effectLst/>
                        </a:rPr>
                        <a:t>Fl</a:t>
                      </a: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7620" marR="7620" marT="7620" marB="0" anchor="b"/>
                </a:tc>
              </a:tr>
              <a:tr h="376871">
                <a:tc>
                  <a:txBody>
                    <a:bodyPr/>
                    <a:lstStyle/>
                    <a:p>
                      <a:pPr algn="ctr" fontAlgn="b"/>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 CSF-mCnc</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effectLst/>
                        </a:rPr>
                        <a:t>Albumin (CSF)</a:t>
                      </a:r>
                      <a:endParaRPr lang="en-US" sz="1800" b="0" i="0" u="none" strike="noStrike" dirty="0">
                        <a:solidFill>
                          <a:srgbClr val="000000"/>
                        </a:solidFill>
                        <a:effectLst/>
                        <a:latin typeface="Calibri" panose="020F0502020204030204" pitchFamily="34" charset="0"/>
                      </a:endParaRPr>
                    </a:p>
                  </a:txBody>
                  <a:tcPr marL="7620" marR="7620" marT="7620" marB="0" anchor="b"/>
                </a:tc>
              </a:tr>
              <a:tr h="376871">
                <a:tc>
                  <a:txBody>
                    <a:bodyPr/>
                    <a:lstStyle/>
                    <a:p>
                      <a:pPr algn="ctr" fontAlgn="b"/>
                      <a:r>
                        <a:rPr lang="en-US" sz="1600" u="none" strike="noStrike" dirty="0">
                          <a:effectLst/>
                        </a:rPr>
                        <a:t>4</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 SerPl-mCnc</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 (S/P)</a:t>
                      </a:r>
                      <a:endParaRPr lang="en-US" sz="1800" b="0" i="0" u="none" strike="noStrike">
                        <a:solidFill>
                          <a:srgbClr val="000000"/>
                        </a:solidFill>
                        <a:effectLst/>
                        <a:latin typeface="Calibri" panose="020F0502020204030204" pitchFamily="34" charset="0"/>
                      </a:endParaRPr>
                    </a:p>
                  </a:txBody>
                  <a:tcPr marL="7620" marR="7620" marT="7620" marB="0" anchor="b"/>
                </a:tc>
              </a:tr>
              <a:tr h="376871">
                <a:tc>
                  <a:txBody>
                    <a:bodyPr/>
                    <a:lstStyle/>
                    <a:p>
                      <a:pPr algn="ctr" fontAlgn="b"/>
                      <a:r>
                        <a:rPr lang="en-US" sz="1600" u="none" strike="noStrike" dirty="0">
                          <a:effectLst/>
                        </a:rPr>
                        <a:t>5</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 SerPl Elph-mCnc</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 (S/P)</a:t>
                      </a:r>
                      <a:endParaRPr lang="en-US" sz="1800" b="0" i="0" u="none" strike="noStrike">
                        <a:solidFill>
                          <a:srgbClr val="000000"/>
                        </a:solidFill>
                        <a:effectLst/>
                        <a:latin typeface="Calibri" panose="020F0502020204030204" pitchFamily="34" charset="0"/>
                      </a:endParaRPr>
                    </a:p>
                  </a:txBody>
                  <a:tcPr marL="7620" marR="7620" marT="7620" marB="0" anchor="b"/>
                </a:tc>
              </a:tr>
              <a:tr h="376871">
                <a:tc>
                  <a:txBody>
                    <a:bodyPr/>
                    <a:lstStyle/>
                    <a:p>
                      <a:pPr algn="ctr" fontAlgn="b"/>
                      <a:r>
                        <a:rPr lang="en-US" sz="1600" u="none" strike="noStrike" dirty="0">
                          <a:effectLst/>
                        </a:rPr>
                        <a:t>6</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 Ur Elph-mCnc</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 (U)</a:t>
                      </a:r>
                      <a:endParaRPr lang="en-US" sz="1800" b="0" i="0" u="none" strike="noStrike">
                        <a:solidFill>
                          <a:srgbClr val="000000"/>
                        </a:solidFill>
                        <a:effectLst/>
                        <a:latin typeface="Calibri" panose="020F0502020204030204" pitchFamily="34" charset="0"/>
                      </a:endParaRPr>
                    </a:p>
                  </a:txBody>
                  <a:tcPr marL="7620" marR="7620" marT="7620" marB="0" anchor="b"/>
                </a:tc>
              </a:tr>
              <a:tr h="376871">
                <a:tc>
                  <a:txBody>
                    <a:bodyPr/>
                    <a:lstStyle/>
                    <a:p>
                      <a:pPr algn="ctr" fontAlgn="b"/>
                      <a:r>
                        <a:rPr lang="en-US" sz="1600" u="none" strike="noStrike" dirty="0">
                          <a:effectLst/>
                        </a:rPr>
                        <a:t>7</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Albumin/Glob SerPl</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Albumin/Globulin (S/P)</a:t>
                      </a:r>
                      <a:endParaRPr lang="en-US" sz="1800" b="0" i="0" u="none" strike="noStrike">
                        <a:solidFill>
                          <a:srgbClr val="000000"/>
                        </a:solidFill>
                        <a:effectLst/>
                        <a:latin typeface="Calibri" panose="020F0502020204030204" pitchFamily="34" charset="0"/>
                      </a:endParaRPr>
                    </a:p>
                  </a:txBody>
                  <a:tcPr marL="7620" marR="7620" marT="7620" marB="0" anchor="b"/>
                </a:tc>
              </a:tr>
              <a:tr h="363701">
                <a:tc>
                  <a:txBody>
                    <a:bodyPr/>
                    <a:lstStyle/>
                    <a:p>
                      <a:pPr algn="ctr" fontAlgn="b"/>
                      <a:r>
                        <a:rPr lang="en-US" sz="1600" u="none" strike="noStrike" dirty="0">
                          <a:effectLst/>
                        </a:rPr>
                        <a:t>8</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sv-SE" sz="1800" u="none" strike="noStrike">
                          <a:effectLst/>
                        </a:rPr>
                        <a:t>Albumin ?Tm MFr Ur Elph</a:t>
                      </a:r>
                      <a:endParaRPr lang="sv-SE"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dirty="0">
                          <a:solidFill>
                            <a:srgbClr val="FF0000"/>
                          </a:solidFill>
                          <a:effectLst/>
                        </a:rPr>
                        <a:t>Albumin % (U)</a:t>
                      </a:r>
                      <a:endParaRPr lang="en-US" sz="1800" b="0" i="0" u="none" strike="noStrike" dirty="0">
                        <a:solidFill>
                          <a:srgbClr val="FF0000"/>
                        </a:solidFill>
                        <a:effectLst/>
                        <a:latin typeface="Calibri" panose="020F0502020204030204" pitchFamily="34" charset="0"/>
                      </a:endParaRPr>
                    </a:p>
                  </a:txBody>
                  <a:tcPr marL="7620" marR="7620" marT="7620" marB="0" anchor="b"/>
                </a:tc>
              </a:tr>
              <a:tr h="376871">
                <a:tc>
                  <a:txBody>
                    <a:bodyPr/>
                    <a:lstStyle/>
                    <a:p>
                      <a:pPr algn="ctr" fontAlgn="b"/>
                      <a:r>
                        <a:rPr lang="en-US" sz="1600" u="none" strike="noStrike" dirty="0">
                          <a:effectLst/>
                        </a:rPr>
                        <a:t>9</a:t>
                      </a:r>
                      <a:endParaRPr lang="en-US" sz="1600" b="0" i="0" u="none" strike="noStrike" dirty="0">
                        <a:solidFill>
                          <a:srgbClr val="76933C"/>
                        </a:solidFill>
                        <a:effectLst/>
                        <a:latin typeface="Calibri" panose="020F0502020204030204" pitchFamily="34" charset="0"/>
                      </a:endParaRPr>
                    </a:p>
                  </a:txBody>
                  <a:tcPr marL="7620" marR="7620" marT="7620" marB="0" anchor="b"/>
                </a:tc>
                <a:tc>
                  <a:txBody>
                    <a:bodyPr/>
                    <a:lstStyle/>
                    <a:p>
                      <a:pPr algn="l" fontAlgn="b"/>
                      <a:r>
                        <a:rPr lang="sv-SE" sz="1800" u="none" strike="noStrike" dirty="0">
                          <a:effectLst/>
                        </a:rPr>
                        <a:t>Albumin 24h MFr Ur Elph</a:t>
                      </a:r>
                      <a:endParaRPr lang="sv-SE" sz="1800" b="0" i="0" u="none" strike="noStrike" dirty="0">
                        <a:solidFill>
                          <a:srgbClr val="76933C"/>
                        </a:solidFill>
                        <a:effectLst/>
                        <a:latin typeface="Calibri" panose="020F0502020204030204" pitchFamily="34" charset="0"/>
                      </a:endParaRPr>
                    </a:p>
                  </a:txBody>
                  <a:tcPr marL="7620" marR="7620" marT="7620" marB="0" anchor="b">
                    <a:solidFill>
                      <a:srgbClr val="FFFF00"/>
                    </a:solidFill>
                  </a:tcPr>
                </a:tc>
                <a:tc>
                  <a:txBody>
                    <a:bodyPr/>
                    <a:lstStyle/>
                    <a:p>
                      <a:pPr algn="l" fontAlgn="b"/>
                      <a:r>
                        <a:rPr lang="en-US" sz="1800" u="none" strike="noStrike" dirty="0">
                          <a:effectLst/>
                        </a:rPr>
                        <a:t>Albumin % 24h (U)</a:t>
                      </a:r>
                      <a:endParaRPr lang="en-US" sz="1800" b="0" i="0" u="none" strike="noStrike" dirty="0">
                        <a:solidFill>
                          <a:srgbClr val="76933C"/>
                        </a:solidFill>
                        <a:effectLst/>
                        <a:latin typeface="Calibri" panose="020F0502020204030204" pitchFamily="34" charset="0"/>
                      </a:endParaRPr>
                    </a:p>
                  </a:txBody>
                  <a:tcPr marL="7620" marR="7620" marT="7620" marB="0" anchor="b">
                    <a:solidFill>
                      <a:srgbClr val="FFFF00"/>
                    </a:solidFill>
                  </a:tcPr>
                </a:tc>
              </a:tr>
              <a:tr h="376871">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u="none" strike="noStrike">
                          <a:effectLst/>
                        </a:rPr>
                        <a:t>Albumin MFr Ur Elph</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800" b="1" u="none" strike="noStrike" dirty="0">
                          <a:solidFill>
                            <a:srgbClr val="FF0000"/>
                          </a:solidFill>
                          <a:effectLst/>
                        </a:rPr>
                        <a:t>Albumin % (U)</a:t>
                      </a:r>
                      <a:endParaRPr lang="en-US" sz="1800" b="1" i="0" u="none" strike="noStrike" dirty="0">
                        <a:solidFill>
                          <a:srgbClr val="FF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1514832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 issues </a:t>
            </a:r>
            <a:endParaRPr lang="en-US" dirty="0"/>
          </a:p>
        </p:txBody>
      </p:sp>
      <p:sp>
        <p:nvSpPr>
          <p:cNvPr id="3" name="Content Placeholder 2"/>
          <p:cNvSpPr>
            <a:spLocks noGrp="1"/>
          </p:cNvSpPr>
          <p:nvPr>
            <p:ph idx="1"/>
          </p:nvPr>
        </p:nvSpPr>
        <p:spPr/>
        <p:txBody>
          <a:bodyPr/>
          <a:lstStyle/>
          <a:p>
            <a:r>
              <a:rPr lang="en-US" dirty="0" smtClean="0"/>
              <a:t>The two red cells are examples of ambiguous names- one applying to a spot urine and the other to a timed urine whose time is reported in another field</a:t>
            </a:r>
          </a:p>
          <a:p>
            <a:r>
              <a:rPr lang="en-US" dirty="0" smtClean="0"/>
              <a:t>The  yellow one highlights a more subtle issue. </a:t>
            </a:r>
            <a:r>
              <a:rPr lang="en-US" dirty="0" err="1" smtClean="0"/>
              <a:t>MFr</a:t>
            </a:r>
            <a:r>
              <a:rPr lang="en-US" dirty="0" smtClean="0"/>
              <a:t> means mass fraction and indicates that the value reports a proportion of this amount versus the total. The use of ELPH indicates that this is an electrophoresis, and is reporting the percent of albumen in the whole protein electrophoresis.  The prosed term does not.</a:t>
            </a:r>
            <a:endParaRPr lang="en-US" dirty="0"/>
          </a:p>
        </p:txBody>
      </p:sp>
    </p:spTree>
    <p:extLst>
      <p:ext uri="{BB962C8B-B14F-4D97-AF65-F5344CB8AC3E}">
        <p14:creationId xmlns:p14="http://schemas.microsoft.com/office/powerpoint/2010/main" val="1949086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differences between tiger team proposal and current LOINC names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Proposed names</a:t>
            </a:r>
          </a:p>
          <a:p>
            <a:pPr lvl="1"/>
            <a:r>
              <a:rPr lang="en-US" dirty="0" smtClean="0"/>
              <a:t>Shorter specimen abbreviation and always surround with (), shorter specimen names but () add to size. </a:t>
            </a:r>
          </a:p>
          <a:p>
            <a:pPr lvl="1"/>
            <a:r>
              <a:rPr lang="en-US" dirty="0" smtClean="0"/>
              <a:t>Little/no use of  embedding synonyms in names– like Thyroxin(T4)- which is used in LOINC and big laboratories</a:t>
            </a:r>
          </a:p>
          <a:p>
            <a:pPr lvl="1"/>
            <a:r>
              <a:rPr lang="en-US" dirty="0" smtClean="0"/>
              <a:t>Asserts the denominator analyte in some cases but not others. LOINC almost always does</a:t>
            </a:r>
          </a:p>
          <a:p>
            <a:pPr lvl="1"/>
            <a:r>
              <a:rPr lang="en-US" dirty="0" smtClean="0"/>
              <a:t>Same name is applied to different LOINC terms so lots of ambiguous name </a:t>
            </a:r>
          </a:p>
          <a:p>
            <a:pPr lvl="1"/>
            <a:r>
              <a:rPr lang="en-US" dirty="0" smtClean="0"/>
              <a:t>Does not distinguish mass vs substance and ignores scale other distinctions</a:t>
            </a:r>
          </a:p>
          <a:p>
            <a:pPr lvl="1"/>
            <a:r>
              <a:rPr lang="en-US" dirty="0" smtClean="0"/>
              <a:t>Tends to avoid acronyms (ALT vs alanine </a:t>
            </a:r>
            <a:r>
              <a:rPr lang="en-US" dirty="0" err="1" smtClean="0"/>
              <a:t>aminotranferase</a:t>
            </a:r>
            <a:r>
              <a:rPr lang="en-US" dirty="0" smtClean="0"/>
              <a:t>)</a:t>
            </a:r>
          </a:p>
          <a:p>
            <a:pPr lvl="1"/>
            <a:r>
              <a:rPr lang="en-US" dirty="0" smtClean="0"/>
              <a:t>Is verbose in some cases ( Interpretation –spelled out, instead of interp)</a:t>
            </a:r>
          </a:p>
          <a:p>
            <a:pPr lvl="1"/>
            <a:r>
              <a:rPr lang="en-US" dirty="0" smtClean="0"/>
              <a:t>Deals with a small but important subset of current terms</a:t>
            </a:r>
          </a:p>
          <a:p>
            <a:pPr lvl="1"/>
            <a:r>
              <a:rPr lang="en-US" dirty="0" smtClean="0"/>
              <a:t>Same name used for more than one LOINC terms</a:t>
            </a:r>
          </a:p>
          <a:p>
            <a:pPr lvl="1"/>
            <a:endParaRPr lang="en-US" dirty="0" smtClean="0"/>
          </a:p>
          <a:p>
            <a:pPr lvl="1"/>
            <a:endParaRPr lang="en-US" dirty="0"/>
          </a:p>
        </p:txBody>
      </p:sp>
    </p:spTree>
    <p:extLst>
      <p:ext uri="{BB962C8B-B14F-4D97-AF65-F5344CB8AC3E}">
        <p14:creationId xmlns:p14="http://schemas.microsoft.com/office/powerpoint/2010/main" val="983297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a:t>
            </a:r>
            <a:r>
              <a:rPr lang="en-US" baseline="0" dirty="0" smtClean="0"/>
              <a:t> it we are trying to fix</a:t>
            </a:r>
            <a:endParaRPr lang="en-US" dirty="0"/>
          </a:p>
        </p:txBody>
      </p:sp>
      <p:sp>
        <p:nvSpPr>
          <p:cNvPr id="3" name="Content Placeholder 2"/>
          <p:cNvSpPr>
            <a:spLocks noGrp="1"/>
          </p:cNvSpPr>
          <p:nvPr>
            <p:ph idx="1"/>
          </p:nvPr>
        </p:nvSpPr>
        <p:spPr/>
        <p:txBody>
          <a:bodyPr>
            <a:normAutofit/>
          </a:bodyPr>
          <a:lstStyle/>
          <a:p>
            <a:r>
              <a:rPr lang="en-US" dirty="0" smtClean="0"/>
              <a:t>Tiger /ad hoc team would like shorter names (max of 35 characters)</a:t>
            </a:r>
          </a:p>
          <a:p>
            <a:r>
              <a:rPr lang="en-US" dirty="0" smtClean="0"/>
              <a:t>Would also like simpler names. Some content is </a:t>
            </a:r>
            <a:r>
              <a:rPr lang="en-US" baseline="0" dirty="0" smtClean="0"/>
              <a:t>irksome- e.g. property, scale or more to some</a:t>
            </a:r>
          </a:p>
          <a:p>
            <a:r>
              <a:rPr lang="en-US" dirty="0" smtClean="0"/>
              <a:t>Would also like super short names  &lt; 12 </a:t>
            </a:r>
            <a:r>
              <a:rPr lang="en-US" dirty="0" smtClean="0"/>
              <a:t>characters</a:t>
            </a:r>
          </a:p>
          <a:p>
            <a:r>
              <a:rPr lang="en-US" dirty="0" smtClean="0"/>
              <a:t>But the bottom line goal of the Tiger Team is to have a 35 character  name that all EMRs would use.</a:t>
            </a:r>
          </a:p>
          <a:p>
            <a:r>
              <a:rPr lang="en-US" dirty="0" smtClean="0"/>
              <a:t>Would/could those ever be accepted –given they have names, different opinions about verbosity and length. </a:t>
            </a:r>
          </a:p>
          <a:p>
            <a:pPr marL="457200" lvl="1" indent="0">
              <a:buNone/>
            </a:pPr>
            <a:endParaRPr lang="en-US" baseline="0" dirty="0" smtClean="0"/>
          </a:p>
        </p:txBody>
      </p:sp>
    </p:spTree>
    <p:extLst>
      <p:ext uri="{BB962C8B-B14F-4D97-AF65-F5344CB8AC3E}">
        <p14:creationId xmlns:p14="http://schemas.microsoft.com/office/powerpoint/2010/main" val="2346817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 and Limits</a:t>
            </a:r>
            <a:endParaRPr lang="en-US" dirty="0"/>
          </a:p>
        </p:txBody>
      </p:sp>
      <p:sp>
        <p:nvSpPr>
          <p:cNvPr id="3" name="Content Placeholder 2"/>
          <p:cNvSpPr>
            <a:spLocks noGrp="1"/>
          </p:cNvSpPr>
          <p:nvPr>
            <p:ph idx="1"/>
          </p:nvPr>
        </p:nvSpPr>
        <p:spPr/>
        <p:txBody>
          <a:bodyPr>
            <a:normAutofit/>
          </a:bodyPr>
          <a:lstStyle/>
          <a:p>
            <a:r>
              <a:rPr lang="en-US" dirty="0" smtClean="0"/>
              <a:t>First  have to clarify where the limit is and on what side of the sender –receiver interface.</a:t>
            </a:r>
          </a:p>
          <a:p>
            <a:r>
              <a:rPr lang="en-US" dirty="0" smtClean="0"/>
              <a:t>Is it that lab systems have name limits close of 35 characters </a:t>
            </a:r>
          </a:p>
          <a:p>
            <a:r>
              <a:rPr lang="en-US" dirty="0" smtClean="0"/>
              <a:t>If they do,  that may not always be relevant because many (?most( systems pull LOINC names from an independent file  - often the LOINC table- at the time of HL7 message generation, and there are no important limits to the length of the LOINC name in the message</a:t>
            </a:r>
          </a:p>
          <a:p>
            <a:r>
              <a:rPr lang="en-US" dirty="0" smtClean="0"/>
              <a:t>Is the limit on the receivers side?  Maybe, but  Kaiser has a 60 character limit and other systems have larger ones. </a:t>
            </a:r>
          </a:p>
        </p:txBody>
      </p:sp>
    </p:spTree>
    <p:extLst>
      <p:ext uri="{BB962C8B-B14F-4D97-AF65-F5344CB8AC3E}">
        <p14:creationId xmlns:p14="http://schemas.microsoft.com/office/powerpoint/2010/main" val="3183132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a:t>
            </a:r>
            <a:endParaRPr lang="en-US" dirty="0"/>
          </a:p>
        </p:txBody>
      </p:sp>
      <p:sp>
        <p:nvSpPr>
          <p:cNvPr id="3" name="Content Placeholder 2"/>
          <p:cNvSpPr>
            <a:spLocks noGrp="1"/>
          </p:cNvSpPr>
          <p:nvPr>
            <p:ph idx="1"/>
          </p:nvPr>
        </p:nvSpPr>
        <p:spPr/>
        <p:txBody>
          <a:bodyPr/>
          <a:lstStyle/>
          <a:p>
            <a:r>
              <a:rPr lang="en-US" dirty="0" smtClean="0"/>
              <a:t>For safety and contractual reasons (major LOINC support insists on unique names) names can’t be ambiguous</a:t>
            </a:r>
          </a:p>
          <a:p>
            <a:r>
              <a:rPr lang="en-US" dirty="0" smtClean="0"/>
              <a:t>Has to be automatable (via tables) and apply to all terms </a:t>
            </a:r>
          </a:p>
          <a:p>
            <a:pPr lvl="1"/>
            <a:r>
              <a:rPr lang="en-US" dirty="0" smtClean="0"/>
              <a:t>We could probably fit the size limit for  terms chosen by the working group, but not all. (Some huge names don’t have acronyms) </a:t>
            </a:r>
          </a:p>
          <a:p>
            <a:pPr marL="0" indent="0">
              <a:buNone/>
            </a:pPr>
            <a:endParaRPr lang="en-US" dirty="0" smtClean="0"/>
          </a:p>
          <a:p>
            <a:pPr marL="0" indent="0">
              <a:buNone/>
            </a:pPr>
            <a:r>
              <a:rPr lang="en-US" dirty="0"/>
              <a:t>	</a:t>
            </a:r>
          </a:p>
        </p:txBody>
      </p:sp>
    </p:spTree>
    <p:extLst>
      <p:ext uri="{BB962C8B-B14F-4D97-AF65-F5344CB8AC3E}">
        <p14:creationId xmlns:p14="http://schemas.microsoft.com/office/powerpoint/2010/main" val="248006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5628"/>
            <a:ext cx="10515600" cy="1325563"/>
          </a:xfrm>
        </p:spPr>
        <p:txBody>
          <a:bodyPr>
            <a:normAutofit fontScale="90000"/>
          </a:bodyPr>
          <a:lstStyle/>
          <a:p>
            <a:r>
              <a:rPr lang="en-US" dirty="0" smtClean="0"/>
              <a:t>Potential approaches to get close to proposal and avoid ambiguous names via LOINC short name or a new name.</a:t>
            </a:r>
            <a:endParaRPr lang="en-US" dirty="0"/>
          </a:p>
        </p:txBody>
      </p:sp>
      <p:sp>
        <p:nvSpPr>
          <p:cNvPr id="3" name="Content Placeholder 2"/>
          <p:cNvSpPr>
            <a:spLocks noGrp="1"/>
          </p:cNvSpPr>
          <p:nvPr>
            <p:ph idx="1"/>
          </p:nvPr>
        </p:nvSpPr>
        <p:spPr/>
        <p:txBody>
          <a:bodyPr>
            <a:normAutofit lnSpcReduction="10000"/>
          </a:bodyPr>
          <a:lstStyle/>
          <a:p>
            <a:r>
              <a:rPr lang="en-US" dirty="0" smtClean="0"/>
              <a:t>Would want it to work for all (or vast majority ) of lab tests and apply automatically to make it maintainable</a:t>
            </a:r>
          </a:p>
          <a:p>
            <a:r>
              <a:rPr lang="en-US" dirty="0" smtClean="0"/>
              <a:t>Would have to use  common acronyms consistently over spelled out</a:t>
            </a:r>
          </a:p>
          <a:p>
            <a:r>
              <a:rPr lang="en-US" dirty="0" smtClean="0"/>
              <a:t>E.g.  80629-9 could be expressed as</a:t>
            </a:r>
          </a:p>
          <a:p>
            <a:pPr lvl="1"/>
            <a:r>
              <a:rPr lang="en-US" dirty="0" smtClean="0"/>
              <a:t> </a:t>
            </a:r>
            <a:r>
              <a:rPr lang="en-US" dirty="0"/>
              <a:t>	1,2,2-Trimethylpropyl </a:t>
            </a:r>
            <a:r>
              <a:rPr lang="en-US" dirty="0" err="1"/>
              <a:t>methylphosphonate</a:t>
            </a:r>
            <a:r>
              <a:rPr lang="en-US" dirty="0"/>
              <a:t> </a:t>
            </a:r>
            <a:endParaRPr lang="en-US" dirty="0" smtClean="0"/>
          </a:p>
          <a:p>
            <a:pPr lvl="2"/>
            <a:r>
              <a:rPr lang="en-US" dirty="0" smtClean="0"/>
              <a:t>Versus</a:t>
            </a:r>
          </a:p>
          <a:p>
            <a:pPr lvl="1"/>
            <a:r>
              <a:rPr lang="en-US" dirty="0" smtClean="0"/>
              <a:t> </a:t>
            </a:r>
            <a:r>
              <a:rPr lang="en-US" dirty="0"/>
              <a:t>	TMPA </a:t>
            </a:r>
            <a:endParaRPr lang="en-US" dirty="0" smtClean="0"/>
          </a:p>
          <a:p>
            <a:pPr lvl="1"/>
            <a:r>
              <a:rPr lang="en-US" dirty="0" smtClean="0"/>
              <a:t>The Ad hoc proposal  includes some acronyms but switches to full name when possible. Consistent use of acronym would be better for  sorting and space savings </a:t>
            </a:r>
          </a:p>
          <a:p>
            <a:r>
              <a:rPr lang="en-US" dirty="0" smtClean="0"/>
              <a:t>Are parentheses around specimen really needed (2 more characters)-</a:t>
            </a:r>
          </a:p>
          <a:p>
            <a:endParaRPr lang="en-US" dirty="0"/>
          </a:p>
        </p:txBody>
      </p:sp>
    </p:spTree>
    <p:extLst>
      <p:ext uri="{BB962C8B-B14F-4D97-AF65-F5344CB8AC3E}">
        <p14:creationId xmlns:p14="http://schemas.microsoft.com/office/powerpoint/2010/main" val="2272863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irksome parts of LOINC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Property – used to distinguish concentrations from rates (excretion per time) and mass measures from molar measures etc.</a:t>
            </a:r>
          </a:p>
          <a:p>
            <a:r>
              <a:rPr lang="en-US" dirty="0" smtClean="0"/>
              <a:t>Scale- e.g quantitative vs qualitative –etc.</a:t>
            </a:r>
          </a:p>
          <a:p>
            <a:r>
              <a:rPr lang="en-US" dirty="0" smtClean="0"/>
              <a:t>With appropriate (but strict) default rules think we could drop much of this– (</a:t>
            </a:r>
            <a:r>
              <a:rPr lang="en-US" dirty="0" smtClean="0"/>
              <a:t>later)</a:t>
            </a:r>
            <a:endParaRPr lang="en-US" dirty="0" smtClean="0"/>
          </a:p>
          <a:p>
            <a:r>
              <a:rPr lang="en-US" dirty="0" smtClean="0"/>
              <a:t>Timing- e.g Pt vs 24H- </a:t>
            </a:r>
            <a:r>
              <a:rPr lang="en-US" dirty="0" smtClean="0"/>
              <a:t>already default </a:t>
            </a:r>
            <a:r>
              <a:rPr lang="en-US" dirty="0" smtClean="0"/>
              <a:t>to the spot </a:t>
            </a:r>
            <a:r>
              <a:rPr lang="en-US" dirty="0" smtClean="0"/>
              <a:t>“Pt” or </a:t>
            </a:r>
            <a:r>
              <a:rPr lang="en-US" dirty="0" smtClean="0"/>
              <a:t>point, but will have to distinguish selections (e.g Maximum, Average) over multiple values in the time range</a:t>
            </a:r>
          </a:p>
          <a:p>
            <a:r>
              <a:rPr lang="en-US" dirty="0" smtClean="0"/>
              <a:t>Do have to figure a way to distinguish mass versus molar – because units are reported so </a:t>
            </a:r>
            <a:r>
              <a:rPr lang="en-US" dirty="0" smtClean="0"/>
              <a:t>inconsistently. Suggest  “_m” and “_S” some </a:t>
            </a:r>
            <a:r>
              <a:rPr lang="en-US" dirty="0" err="1" smtClean="0"/>
              <a:t>wher</a:t>
            </a:r>
            <a:r>
              <a:rPr lang="en-US" dirty="0" smtClean="0"/>
              <a:t> in the name</a:t>
            </a:r>
            <a:endParaRPr lang="en-US" dirty="0"/>
          </a:p>
        </p:txBody>
      </p:sp>
    </p:spTree>
    <p:extLst>
      <p:ext uri="{BB962C8B-B14F-4D97-AF65-F5344CB8AC3E}">
        <p14:creationId xmlns:p14="http://schemas.microsoft.com/office/powerpoint/2010/main" val="1465482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Potential approach to get close to the proposed, AND avoid ambiguity</a:t>
            </a:r>
            <a:endParaRPr lang="en-US" dirty="0"/>
          </a:p>
        </p:txBody>
      </p:sp>
      <p:sp>
        <p:nvSpPr>
          <p:cNvPr id="3" name="Content Placeholder 2"/>
          <p:cNvSpPr>
            <a:spLocks noGrp="1"/>
          </p:cNvSpPr>
          <p:nvPr>
            <p:ph idx="1"/>
          </p:nvPr>
        </p:nvSpPr>
        <p:spPr/>
        <p:txBody>
          <a:bodyPr/>
          <a:lstStyle/>
          <a:p>
            <a:r>
              <a:rPr lang="en-US" dirty="0" smtClean="0"/>
              <a:t>Assumed defaults</a:t>
            </a:r>
          </a:p>
          <a:p>
            <a:pPr lvl="1"/>
            <a:r>
              <a:rPr lang="en-US" dirty="0" smtClean="0"/>
              <a:t>E.g for chemistry would assume quantitate and concentration unless otherwise specified </a:t>
            </a:r>
          </a:p>
          <a:p>
            <a:pPr lvl="2"/>
            <a:r>
              <a:rPr lang="en-US" dirty="0" smtClean="0"/>
              <a:t>Distinguish ordinals by adding QL</a:t>
            </a:r>
          </a:p>
          <a:p>
            <a:pPr lvl="2"/>
            <a:r>
              <a:rPr lang="en-US" dirty="0" smtClean="0"/>
              <a:t>Distinguish various ratios by include denominator analyte in the name</a:t>
            </a:r>
          </a:p>
          <a:p>
            <a:pPr lvl="2"/>
            <a:r>
              <a:rPr lang="en-US" dirty="0" smtClean="0"/>
              <a:t>Distinguish nominals by appropriate modifier of the core name. </a:t>
            </a:r>
            <a:r>
              <a:rPr lang="en-US" dirty="0" err="1" smtClean="0"/>
              <a:t>eg</a:t>
            </a:r>
            <a:r>
              <a:rPr lang="en-US" dirty="0" smtClean="0"/>
              <a:t> Salmonella </a:t>
            </a:r>
            <a:r>
              <a:rPr lang="en-US" u="sng" dirty="0" smtClean="0"/>
              <a:t>serotype</a:t>
            </a:r>
          </a:p>
          <a:p>
            <a:pPr lvl="2"/>
            <a:r>
              <a:rPr lang="en-US" dirty="0" smtClean="0"/>
              <a:t>Distinguish mass from substance tests of a given type </a:t>
            </a:r>
            <a:r>
              <a:rPr lang="en-US" dirty="0" err="1" smtClean="0"/>
              <a:t>bu</a:t>
            </a:r>
            <a:r>
              <a:rPr lang="en-US" dirty="0" smtClean="0"/>
              <a:t> adding   “_m”  vs “_s “</a:t>
            </a:r>
          </a:p>
          <a:p>
            <a:pPr lvl="1"/>
            <a:r>
              <a:rPr lang="en-US" dirty="0" smtClean="0"/>
              <a:t>Assume analytes with “…</a:t>
            </a:r>
            <a:r>
              <a:rPr lang="en-US" dirty="0" err="1" smtClean="0"/>
              <a:t>ase</a:t>
            </a:r>
            <a:r>
              <a:rPr lang="en-US" dirty="0" smtClean="0"/>
              <a:t>” at the end are enzymes and  add “_m” at the end when it is a mass (have to test that this will work). </a:t>
            </a:r>
          </a:p>
          <a:p>
            <a:pPr lvl="1"/>
            <a:r>
              <a:rPr lang="en-US" dirty="0" smtClean="0"/>
              <a:t>Always include the super system- e.g. fetus,  BPU when applicable</a:t>
            </a:r>
          </a:p>
          <a:p>
            <a:pPr lvl="1"/>
            <a:r>
              <a:rPr lang="en-US" dirty="0" smtClean="0"/>
              <a:t>Haven’t worked through all of this yet- </a:t>
            </a:r>
            <a:endParaRPr lang="en-US" dirty="0"/>
          </a:p>
        </p:txBody>
      </p:sp>
    </p:spTree>
    <p:extLst>
      <p:ext uri="{BB962C8B-B14F-4D97-AF65-F5344CB8AC3E}">
        <p14:creationId xmlns:p14="http://schemas.microsoft.com/office/powerpoint/2010/main" val="390620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This set</a:t>
            </a:r>
            <a:r>
              <a:rPr lang="en-US" baseline="0" dirty="0" smtClean="0"/>
              <a:t> of questions started because one laboratory used the LOINC component (typically  representing the analyte ) to represent the whole test name, and alone, in some cases it made no sense at all –</a:t>
            </a:r>
          </a:p>
        </p:txBody>
      </p:sp>
    </p:spTree>
    <p:extLst>
      <p:ext uri="{BB962C8B-B14F-4D97-AF65-F5344CB8AC3E}">
        <p14:creationId xmlns:p14="http://schemas.microsoft.com/office/powerpoint/2010/main" val="2664831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also know LOINC the common name can be improved (and shortened)</a:t>
            </a:r>
            <a:endParaRPr lang="en-US" dirty="0"/>
          </a:p>
        </p:txBody>
      </p:sp>
      <p:sp>
        <p:nvSpPr>
          <p:cNvPr id="3" name="Content Placeholder 2"/>
          <p:cNvSpPr>
            <a:spLocks noGrp="1"/>
          </p:cNvSpPr>
          <p:nvPr>
            <p:ph idx="1"/>
          </p:nvPr>
        </p:nvSpPr>
        <p:spPr/>
        <p:txBody>
          <a:bodyPr>
            <a:normAutofit/>
          </a:bodyPr>
          <a:lstStyle/>
          <a:p>
            <a:r>
              <a:rPr lang="en-US" dirty="0" smtClean="0"/>
              <a:t>Long common names are longer than </a:t>
            </a:r>
            <a:r>
              <a:rPr lang="en-US" dirty="0" smtClean="0"/>
              <a:t>they need to be</a:t>
            </a:r>
            <a:endParaRPr lang="en-US" dirty="0" smtClean="0"/>
          </a:p>
          <a:p>
            <a:pPr lvl="1"/>
            <a:r>
              <a:rPr lang="en-US" dirty="0" smtClean="0"/>
              <a:t>For instance </a:t>
            </a:r>
          </a:p>
          <a:p>
            <a:pPr lvl="2"/>
            <a:r>
              <a:rPr lang="en-US" sz="2400" b="1" dirty="0"/>
              <a:t>Acanthamoeba sp DNA </a:t>
            </a:r>
            <a:r>
              <a:rPr lang="en-US" sz="2400" b="1" dirty="0">
                <a:solidFill>
                  <a:srgbClr val="FF0000"/>
                </a:solidFill>
              </a:rPr>
              <a:t>[Presence] </a:t>
            </a:r>
            <a:r>
              <a:rPr lang="en-US" sz="2400" b="1" dirty="0"/>
              <a:t>in </a:t>
            </a:r>
            <a:r>
              <a:rPr lang="en-US" sz="2400" b="1" dirty="0">
                <a:solidFill>
                  <a:schemeClr val="accent6">
                    <a:lumMod val="75000"/>
                  </a:schemeClr>
                </a:solidFill>
              </a:rPr>
              <a:t>Unspecified specimen </a:t>
            </a:r>
            <a:r>
              <a:rPr lang="en-US" sz="2400" b="1" dirty="0"/>
              <a:t>by </a:t>
            </a:r>
            <a:r>
              <a:rPr lang="en-US" sz="2400" b="1" dirty="0">
                <a:solidFill>
                  <a:schemeClr val="accent1">
                    <a:lumMod val="50000"/>
                  </a:schemeClr>
                </a:solidFill>
              </a:rPr>
              <a:t>Probe and target amplification </a:t>
            </a:r>
            <a:r>
              <a:rPr lang="en-US" sz="2400" b="1" dirty="0" smtClean="0">
                <a:solidFill>
                  <a:schemeClr val="accent1">
                    <a:lumMod val="50000"/>
                  </a:schemeClr>
                </a:solidFill>
              </a:rPr>
              <a:t>method</a:t>
            </a:r>
          </a:p>
          <a:p>
            <a:pPr lvl="1"/>
            <a:r>
              <a:rPr lang="en-US" dirty="0" smtClean="0"/>
              <a:t>Might better be expressed as</a:t>
            </a:r>
          </a:p>
          <a:p>
            <a:pPr lvl="2"/>
            <a:r>
              <a:rPr lang="en-US" sz="2400" b="1" dirty="0"/>
              <a:t>Acanthamoeba sp DNA  </a:t>
            </a:r>
            <a:r>
              <a:rPr lang="en-US" sz="2400" b="1" dirty="0" smtClean="0">
                <a:solidFill>
                  <a:schemeClr val="accent1">
                    <a:lumMod val="50000"/>
                  </a:schemeClr>
                </a:solidFill>
              </a:rPr>
              <a:t>NAAT</a:t>
            </a:r>
            <a:r>
              <a:rPr lang="en-US" sz="2400" b="1" dirty="0" smtClean="0"/>
              <a:t> </a:t>
            </a:r>
            <a:r>
              <a:rPr lang="en-US" sz="2400" b="1" dirty="0" smtClean="0">
                <a:solidFill>
                  <a:schemeClr val="accent1">
                    <a:lumMod val="50000"/>
                  </a:schemeClr>
                </a:solidFill>
              </a:rPr>
              <a:t> </a:t>
            </a:r>
            <a:r>
              <a:rPr lang="en-US" sz="2400" b="1" dirty="0" smtClean="0">
                <a:solidFill>
                  <a:srgbClr val="FF0000"/>
                </a:solidFill>
              </a:rPr>
              <a:t>QL</a:t>
            </a:r>
            <a:endParaRPr lang="en-US" sz="2400" b="1" dirty="0">
              <a:solidFill>
                <a:schemeClr val="accent1">
                  <a:lumMod val="50000"/>
                </a:schemeClr>
              </a:solidFill>
            </a:endParaRPr>
          </a:p>
          <a:p>
            <a:pPr lvl="1"/>
            <a:r>
              <a:rPr lang="en-US" dirty="0" smtClean="0">
                <a:solidFill>
                  <a:schemeClr val="accent1">
                    <a:lumMod val="50000"/>
                  </a:schemeClr>
                </a:solidFill>
              </a:rPr>
              <a:t>Don’t say specimen unspecifie</a:t>
            </a:r>
            <a:r>
              <a:rPr lang="en-US" dirty="0" smtClean="0">
                <a:solidFill>
                  <a:schemeClr val="accent1">
                    <a:lumMod val="50000"/>
                  </a:schemeClr>
                </a:solidFill>
              </a:rPr>
              <a:t>d , say nothing about specimen when it is specified in another part of the message </a:t>
            </a:r>
          </a:p>
          <a:p>
            <a:pPr lvl="1"/>
            <a:r>
              <a:rPr lang="en-US" dirty="0" smtClean="0">
                <a:solidFill>
                  <a:schemeClr val="accent1">
                    <a:lumMod val="50000"/>
                  </a:schemeClr>
                </a:solidFill>
              </a:rPr>
              <a:t>Use </a:t>
            </a:r>
            <a:r>
              <a:rPr lang="en-US" dirty="0" err="1" smtClean="0">
                <a:solidFill>
                  <a:schemeClr val="accent1">
                    <a:lumMod val="50000"/>
                  </a:schemeClr>
                </a:solidFill>
              </a:rPr>
              <a:t>Ql</a:t>
            </a:r>
            <a:r>
              <a:rPr lang="en-US" dirty="0" smtClean="0">
                <a:solidFill>
                  <a:schemeClr val="accent1">
                    <a:lumMod val="50000"/>
                  </a:schemeClr>
                </a:solidFill>
              </a:rPr>
              <a:t>  </a:t>
            </a:r>
            <a:r>
              <a:rPr lang="en-US" dirty="0" smtClean="0">
                <a:solidFill>
                  <a:schemeClr val="accent1">
                    <a:lumMod val="50000"/>
                  </a:schemeClr>
                </a:solidFill>
              </a:rPr>
              <a:t>to identify ordinals </a:t>
            </a:r>
          </a:p>
          <a:p>
            <a:pPr lvl="1"/>
            <a:r>
              <a:rPr lang="en-US" dirty="0" smtClean="0">
                <a:solidFill>
                  <a:schemeClr val="accent1">
                    <a:lumMod val="50000"/>
                  </a:schemeClr>
                </a:solidFill>
              </a:rPr>
              <a:t>NAAT  </a:t>
            </a:r>
            <a:r>
              <a:rPr lang="en-US" dirty="0" smtClean="0">
                <a:solidFill>
                  <a:schemeClr val="accent1">
                    <a:lumMod val="50000"/>
                  </a:schemeClr>
                </a:solidFill>
              </a:rPr>
              <a:t>NAAT does not quite capture the semantics of the fatter </a:t>
            </a:r>
            <a:r>
              <a:rPr lang="en-US" dirty="0" smtClean="0">
                <a:solidFill>
                  <a:schemeClr val="accent1">
                    <a:lumMod val="50000"/>
                  </a:schemeClr>
                </a:solidFill>
              </a:rPr>
              <a:t>existing name </a:t>
            </a:r>
            <a:endParaRPr lang="en-US" dirty="0" smtClean="0">
              <a:solidFill>
                <a:schemeClr val="accent1">
                  <a:lumMod val="50000"/>
                </a:schemeClr>
              </a:solidFill>
            </a:endParaRPr>
          </a:p>
          <a:p>
            <a:pPr lvl="2"/>
            <a:endParaRPr lang="en-US" dirty="0">
              <a:solidFill>
                <a:schemeClr val="accent1">
                  <a:lumMod val="50000"/>
                </a:schemeClr>
              </a:solidFill>
            </a:endParaRPr>
          </a:p>
          <a:p>
            <a:pPr lvl="2"/>
            <a:endParaRPr lang="en-US" dirty="0"/>
          </a:p>
        </p:txBody>
      </p:sp>
    </p:spTree>
    <p:extLst>
      <p:ext uri="{BB962C8B-B14F-4D97-AF65-F5344CB8AC3E}">
        <p14:creationId xmlns:p14="http://schemas.microsoft.com/office/powerpoint/2010/main" val="3156441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short length limits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35 characters is not enough in general. (60 would be more practical )</a:t>
            </a:r>
          </a:p>
          <a:p>
            <a:r>
              <a:rPr lang="en-US" dirty="0" smtClean="0"/>
              <a:t>Don’t know where the 34 came from- sender or receiver limits Many labs are not so limited </a:t>
            </a:r>
          </a:p>
          <a:p>
            <a:r>
              <a:rPr lang="en-US" dirty="0" smtClean="0"/>
              <a:t>Medical record systems can usually can take bigger names. Kaiser </a:t>
            </a:r>
            <a:r>
              <a:rPr lang="en-US" dirty="0" err="1" smtClean="0"/>
              <a:t>permanente’s</a:t>
            </a:r>
            <a:r>
              <a:rPr lang="en-US" dirty="0" smtClean="0"/>
              <a:t> limit is 60 characters and close to 25% of their names are greater than 25</a:t>
            </a:r>
          </a:p>
          <a:p>
            <a:r>
              <a:rPr lang="en-US" dirty="0" smtClean="0"/>
              <a:t>Might be safety problems with35 as the target </a:t>
            </a:r>
          </a:p>
          <a:p>
            <a:r>
              <a:rPr lang="en-US" dirty="0" smtClean="0"/>
              <a:t>Questions to answer </a:t>
            </a:r>
          </a:p>
          <a:p>
            <a:pPr lvl="1"/>
            <a:r>
              <a:rPr lang="en-US" dirty="0" smtClean="0"/>
              <a:t>How often do laboratories pull form a copy of the LOINC table( think many do) </a:t>
            </a:r>
            <a:r>
              <a:rPr lang="en-US" dirty="0" err="1" smtClean="0"/>
              <a:t>verus</a:t>
            </a:r>
            <a:r>
              <a:rPr lang="en-US" dirty="0" smtClean="0"/>
              <a:t> using a field with a limited size in their own master fields</a:t>
            </a:r>
          </a:p>
          <a:p>
            <a:pPr lvl="1"/>
            <a:r>
              <a:rPr lang="en-US" dirty="0" smtClean="0"/>
              <a:t>What limits on result test names existing medical record system</a:t>
            </a:r>
            <a:endParaRPr lang="en-US" dirty="0"/>
          </a:p>
          <a:p>
            <a:pPr lvl="1"/>
            <a:r>
              <a:rPr lang="en-US" dirty="0" smtClean="0"/>
              <a:t>Conceivable that screen and/or paper report format constrain. But… wrapping in grids (e.g. HTML) is easy as pie. So reporting should not be a barrier.</a:t>
            </a:r>
          </a:p>
          <a:p>
            <a:r>
              <a:rPr lang="en-US" dirty="0" smtClean="0"/>
              <a:t>Lobby vendors to commit to some agreed on  larger name size limit</a:t>
            </a:r>
            <a:endParaRPr lang="en-US" dirty="0"/>
          </a:p>
        </p:txBody>
      </p:sp>
    </p:spTree>
    <p:extLst>
      <p:ext uri="{BB962C8B-B14F-4D97-AF65-F5344CB8AC3E}">
        <p14:creationId xmlns:p14="http://schemas.microsoft.com/office/powerpoint/2010/main" val="239034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urpose</a:t>
            </a:r>
            <a:r>
              <a:rPr lang="en-US" baseline="0" dirty="0" smtClean="0"/>
              <a:t> of LOINC</a:t>
            </a:r>
            <a:endParaRPr lang="en-US" dirty="0"/>
          </a:p>
        </p:txBody>
      </p:sp>
      <p:sp>
        <p:nvSpPr>
          <p:cNvPr id="3" name="Content Placeholder 2"/>
          <p:cNvSpPr>
            <a:spLocks noGrp="1"/>
          </p:cNvSpPr>
          <p:nvPr>
            <p:ph idx="1"/>
          </p:nvPr>
        </p:nvSpPr>
        <p:spPr>
          <a:xfrm>
            <a:off x="838200" y="1876424"/>
            <a:ext cx="10515600" cy="4351338"/>
          </a:xfrm>
        </p:spPr>
        <p:txBody>
          <a:bodyPr>
            <a:normAutofit/>
          </a:bodyPr>
          <a:lstStyle/>
          <a:p>
            <a:r>
              <a:rPr lang="en-US" dirty="0" smtClean="0"/>
              <a:t>LOINC</a:t>
            </a:r>
            <a:r>
              <a:rPr lang="en-US" baseline="0" dirty="0" smtClean="0"/>
              <a:t> purpose is to provide a universal code for linking the “same” observation from different sources</a:t>
            </a:r>
          </a:p>
          <a:p>
            <a:pPr lvl="1"/>
            <a:r>
              <a:rPr lang="en-US" dirty="0" smtClean="0"/>
              <a:t>Universal codes needed to</a:t>
            </a:r>
            <a:r>
              <a:rPr lang="en-US" baseline="0" dirty="0" smtClean="0"/>
              <a:t> tie all of one kind of observation together regardless of producer</a:t>
            </a:r>
          </a:p>
          <a:p>
            <a:pPr lvl="2"/>
            <a:r>
              <a:rPr lang="en-US" dirty="0" smtClean="0"/>
              <a:t>Needed for decisions</a:t>
            </a:r>
            <a:r>
              <a:rPr lang="en-US" baseline="0" dirty="0" smtClean="0"/>
              <a:t> support, flowsheet and trend displays, and MU quality, Health Information Exchanges (HIEs)  and research, across institutions  (OMOP OHDSI)</a:t>
            </a:r>
          </a:p>
          <a:p>
            <a:pPr lvl="1"/>
            <a:r>
              <a:rPr lang="en-US" dirty="0" smtClean="0"/>
              <a:t>The Inclusion of LOINC names with the code in HL7 messages is crucial for debugging, finding mis-mappings, through human and other kinds of reviews</a:t>
            </a:r>
          </a:p>
          <a:p>
            <a:pPr lvl="1"/>
            <a:r>
              <a:rPr lang="en-US" baseline="0" dirty="0" smtClean="0"/>
              <a:t>One of our major funders requires that names be unique on princip</a:t>
            </a:r>
            <a:r>
              <a:rPr lang="en-US" dirty="0" smtClean="0"/>
              <a:t>le. </a:t>
            </a:r>
            <a:endParaRPr lang="en-US" baseline="0" dirty="0" smtClean="0"/>
          </a:p>
        </p:txBody>
      </p:sp>
    </p:spTree>
    <p:extLst>
      <p:ext uri="{BB962C8B-B14F-4D97-AF65-F5344CB8AC3E}">
        <p14:creationId xmlns:p14="http://schemas.microsoft.com/office/powerpoint/2010/main" val="279614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aseline="0" dirty="0" smtClean="0"/>
              <a:t>Historically lab test names are notoriously  </a:t>
            </a:r>
            <a:r>
              <a:rPr lang="en-US" dirty="0" smtClean="0"/>
              <a:t> non specific.</a:t>
            </a:r>
            <a:endParaRPr lang="en-US" dirty="0"/>
          </a:p>
        </p:txBody>
      </p:sp>
      <p:sp>
        <p:nvSpPr>
          <p:cNvPr id="3" name="Content Placeholder 2"/>
          <p:cNvSpPr>
            <a:spLocks noGrp="1"/>
          </p:cNvSpPr>
          <p:nvPr>
            <p:ph idx="1"/>
          </p:nvPr>
        </p:nvSpPr>
        <p:spPr/>
        <p:txBody>
          <a:bodyPr/>
          <a:lstStyle/>
          <a:p>
            <a:pPr lvl="0"/>
            <a:r>
              <a:rPr lang="en-US" dirty="0" smtClean="0"/>
              <a:t> We saw it in spades when trying  to map labs from five hospital systems and  3-4 referral labs for Indiana’s HIE .. E.g:</a:t>
            </a:r>
          </a:p>
          <a:p>
            <a:pPr lvl="1"/>
            <a:r>
              <a:rPr lang="en-US" dirty="0" smtClean="0"/>
              <a:t>When asked whether</a:t>
            </a:r>
            <a:r>
              <a:rPr lang="en-US" baseline="0" dirty="0" smtClean="0"/>
              <a:t> “glycine” was a serum or urine test</a:t>
            </a:r>
            <a:r>
              <a:rPr lang="en-US" dirty="0" smtClean="0"/>
              <a:t>. </a:t>
            </a:r>
          </a:p>
          <a:p>
            <a:pPr lvl="2"/>
            <a:r>
              <a:rPr lang="en-US" dirty="0" smtClean="0"/>
              <a:t> One lab says –everyone knows it is  always done on  plasma</a:t>
            </a:r>
          </a:p>
          <a:p>
            <a:pPr lvl="2"/>
            <a:r>
              <a:rPr lang="en-US" dirty="0" smtClean="0"/>
              <a:t>The other says- everyone knows it is always done on  Urine</a:t>
            </a:r>
          </a:p>
          <a:p>
            <a:endParaRPr lang="en-US" dirty="0"/>
          </a:p>
        </p:txBody>
      </p:sp>
    </p:spTree>
    <p:extLst>
      <p:ext uri="{BB962C8B-B14F-4D97-AF65-F5344CB8AC3E}">
        <p14:creationId xmlns:p14="http://schemas.microsoft.com/office/powerpoint/2010/main" val="277581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aseline="0" dirty="0" smtClean="0"/>
              <a:t>Some background</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8505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LOINC practices for lab</a:t>
            </a:r>
            <a:endParaRPr lang="en-US" dirty="0"/>
          </a:p>
        </p:txBody>
      </p:sp>
      <p:sp>
        <p:nvSpPr>
          <p:cNvPr id="3" name="Content Placeholder 2"/>
          <p:cNvSpPr>
            <a:spLocks noGrp="1"/>
          </p:cNvSpPr>
          <p:nvPr>
            <p:ph idx="1"/>
          </p:nvPr>
        </p:nvSpPr>
        <p:spPr/>
        <p:txBody>
          <a:bodyPr>
            <a:normAutofit/>
          </a:bodyPr>
          <a:lstStyle/>
          <a:p>
            <a:r>
              <a:rPr lang="en-US" baseline="0" dirty="0" smtClean="0"/>
              <a:t>LOINC</a:t>
            </a:r>
            <a:r>
              <a:rPr lang="en-US" dirty="0" smtClean="0"/>
              <a:t> provides three </a:t>
            </a:r>
            <a:r>
              <a:rPr lang="en-US" baseline="0" dirty="0" smtClean="0"/>
              <a:t>different names: Formal name, long common name and short name</a:t>
            </a:r>
          </a:p>
          <a:p>
            <a:r>
              <a:rPr lang="en-US" baseline="0" dirty="0" smtClean="0"/>
              <a:t>Formal</a:t>
            </a:r>
            <a:r>
              <a:rPr lang="en-US" dirty="0" smtClean="0"/>
              <a:t> name</a:t>
            </a:r>
            <a:r>
              <a:rPr lang="en-US" baseline="0" dirty="0" smtClean="0"/>
              <a:t> --uses official and spelled</a:t>
            </a:r>
            <a:r>
              <a:rPr lang="en-US" dirty="0" smtClean="0"/>
              <a:t> out, names for all parts </a:t>
            </a:r>
            <a:r>
              <a:rPr lang="en-US" baseline="0" dirty="0" smtClean="0"/>
              <a:t>,e.g </a:t>
            </a:r>
            <a:r>
              <a:rPr lang="en-US" baseline="0" dirty="0" smtClean="0"/>
              <a:t>“coagulation </a:t>
            </a:r>
            <a:r>
              <a:rPr lang="en-US" baseline="0" dirty="0" smtClean="0"/>
              <a:t>surface </a:t>
            </a:r>
            <a:r>
              <a:rPr lang="en-US" baseline="0" dirty="0" smtClean="0"/>
              <a:t>induced” </a:t>
            </a:r>
            <a:r>
              <a:rPr lang="en-US" baseline="0" dirty="0" smtClean="0"/>
              <a:t>for </a:t>
            </a:r>
            <a:r>
              <a:rPr lang="en-US" baseline="0" dirty="0" err="1" smtClean="0"/>
              <a:t>protime</a:t>
            </a:r>
            <a:r>
              <a:rPr lang="en-US" baseline="0" dirty="0" smtClean="0"/>
              <a:t>-- , </a:t>
            </a:r>
            <a:r>
              <a:rPr lang="en-US" baseline="0" dirty="0" err="1" smtClean="0"/>
              <a:t>latin</a:t>
            </a:r>
            <a:r>
              <a:rPr lang="en-US" baseline="0" dirty="0" smtClean="0"/>
              <a:t> biologic names for </a:t>
            </a:r>
            <a:r>
              <a:rPr lang="en-US" baseline="0" dirty="0" smtClean="0"/>
              <a:t>plant allergens. These</a:t>
            </a:r>
            <a:r>
              <a:rPr lang="en-US" dirty="0" smtClean="0"/>
              <a:t> tend to be </a:t>
            </a:r>
            <a:r>
              <a:rPr lang="en-US" baseline="0" dirty="0" smtClean="0"/>
              <a:t>unattractive </a:t>
            </a:r>
            <a:r>
              <a:rPr lang="en-US" baseline="0" dirty="0" smtClean="0"/>
              <a:t>and very long,</a:t>
            </a:r>
            <a:r>
              <a:rPr lang="en-US" dirty="0" smtClean="0"/>
              <a:t>      </a:t>
            </a:r>
            <a:endParaRPr lang="en-US" baseline="0" dirty="0" smtClean="0"/>
          </a:p>
          <a:p>
            <a:r>
              <a:rPr lang="en-US" baseline="0" dirty="0" smtClean="0"/>
              <a:t>Long </a:t>
            </a:r>
            <a:r>
              <a:rPr lang="en-US" baseline="0" dirty="0" smtClean="0"/>
              <a:t>common </a:t>
            </a:r>
            <a:r>
              <a:rPr lang="en-US" baseline="0" dirty="0" smtClean="0"/>
              <a:t>name , 256 char </a:t>
            </a:r>
            <a:r>
              <a:rPr lang="en-US" baseline="0" dirty="0" smtClean="0"/>
              <a:t>max</a:t>
            </a:r>
            <a:endParaRPr lang="en-US" baseline="0" dirty="0" smtClean="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baseline="0" dirty="0" smtClean="0">
                <a:solidFill>
                  <a:schemeClr val="tx1"/>
                </a:solidFill>
                <a:effectLst/>
                <a:latin typeface="+mn-lt"/>
                <a:ea typeface="+mn-ea"/>
                <a:cs typeface="+mn-cs"/>
              </a:rPr>
              <a:t>Short name – less than 40 char-</a:t>
            </a:r>
          </a:p>
          <a:p>
            <a:pPr>
              <a:defRPr/>
            </a:pPr>
            <a:r>
              <a:rPr lang="en-US" dirty="0" smtClean="0"/>
              <a:t>Remember  </a:t>
            </a:r>
            <a:r>
              <a:rPr lang="en-US" dirty="0"/>
              <a:t>LOINC uses different models or radiology terms and  survey questions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800" kern="1200" baseline="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281377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LOINC naming practice</a:t>
            </a:r>
            <a:endParaRPr lang="en-US" dirty="0"/>
          </a:p>
        </p:txBody>
      </p:sp>
      <p:sp>
        <p:nvSpPr>
          <p:cNvPr id="3" name="Content Placeholder 2"/>
          <p:cNvSpPr>
            <a:spLocks noGrp="1"/>
          </p:cNvSpPr>
          <p:nvPr>
            <p:ph idx="1"/>
          </p:nvPr>
        </p:nvSpPr>
        <p:spPr/>
        <p:txBody>
          <a:bodyPr>
            <a:normAutofit/>
          </a:bodyPr>
          <a:lstStyle/>
          <a:p>
            <a:r>
              <a:rPr lang="en-US" dirty="0" smtClean="0"/>
              <a:t>Name includes analyte, property, timing, specimen (system), scale </a:t>
            </a:r>
          </a:p>
          <a:p>
            <a:r>
              <a:rPr lang="en-US" dirty="0" smtClean="0"/>
              <a:t>Some times includes Method, super system- e.g Fetus ,  BPU , and timing selection </a:t>
            </a:r>
            <a:r>
              <a:rPr lang="en-US" dirty="0" err="1" smtClean="0"/>
              <a:t>e,g</a:t>
            </a:r>
            <a:r>
              <a:rPr lang="en-US" dirty="0" smtClean="0"/>
              <a:t>., </a:t>
            </a:r>
            <a:r>
              <a:rPr lang="en-US" dirty="0" smtClean="0"/>
              <a:t>maximum</a:t>
            </a:r>
            <a:r>
              <a:rPr lang="en-US" dirty="0" smtClean="0"/>
              <a:t>, minimum </a:t>
            </a:r>
            <a:r>
              <a:rPr lang="en-US" dirty="0"/>
              <a:t>in  </a:t>
            </a:r>
            <a:r>
              <a:rPr lang="en-US" dirty="0" smtClean="0"/>
              <a:t>a time interval  9rarely </a:t>
            </a:r>
            <a:r>
              <a:rPr lang="en-US" dirty="0" smtClean="0"/>
              <a:t>relevant </a:t>
            </a:r>
            <a:r>
              <a:rPr lang="en-US" dirty="0" smtClean="0"/>
              <a:t>to lab ,</a:t>
            </a:r>
          </a:p>
          <a:p>
            <a:r>
              <a:rPr lang="en-US" dirty="0" smtClean="0"/>
              <a:t>LOINC</a:t>
            </a:r>
            <a:r>
              <a:rPr lang="en-US" baseline="0" dirty="0" smtClean="0"/>
              <a:t> builds all </a:t>
            </a:r>
            <a:r>
              <a:rPr lang="en-US" dirty="0" smtClean="0"/>
              <a:t>names from the parts </a:t>
            </a:r>
            <a:r>
              <a:rPr lang="en-US" dirty="0" smtClean="0"/>
              <a:t>records </a:t>
            </a:r>
            <a:r>
              <a:rPr lang="en-US" dirty="0" smtClean="0"/>
              <a:t>which  include fields for </a:t>
            </a:r>
            <a:r>
              <a:rPr lang="en-US" dirty="0" smtClean="0"/>
              <a:t>building long</a:t>
            </a:r>
            <a:r>
              <a:rPr lang="en-US" dirty="0" smtClean="0"/>
              <a:t>, and </a:t>
            </a:r>
            <a:r>
              <a:rPr lang="en-US" dirty="0" smtClean="0"/>
              <a:t>short part from which all LOINC names are constructed </a:t>
            </a:r>
            <a:r>
              <a:rPr lang="en-US" dirty="0" smtClean="0"/>
              <a:t>thereby assuring consistency </a:t>
            </a:r>
          </a:p>
          <a:p>
            <a:r>
              <a:rPr lang="en-US" dirty="0" smtClean="0"/>
              <a:t>To </a:t>
            </a:r>
            <a:r>
              <a:rPr lang="en-US" dirty="0" smtClean="0"/>
              <a:t>LOINC common names we apply automatic rules that remove content that is redundant, e.g no need to include both Qn and Mass concentration</a:t>
            </a:r>
          </a:p>
          <a:p>
            <a:endParaRPr lang="en-US" dirty="0"/>
          </a:p>
        </p:txBody>
      </p:sp>
    </p:spTree>
    <p:extLst>
      <p:ext uri="{BB962C8B-B14F-4D97-AF65-F5344CB8AC3E}">
        <p14:creationId xmlns:p14="http://schemas.microsoft.com/office/powerpoint/2010/main" val="747159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average and max size of each type of LOINC lab name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2946461"/>
              </p:ext>
            </p:extLst>
          </p:nvPr>
        </p:nvGraphicFramePr>
        <p:xfrm>
          <a:off x="838200" y="1825625"/>
          <a:ext cx="10515600" cy="4206240"/>
        </p:xfrm>
        <a:graphic>
          <a:graphicData uri="http://schemas.openxmlformats.org/drawingml/2006/table">
            <a:tbl>
              <a:tblPr firstRow="1" bandRow="1">
                <a:tableStyleId>{5C22544A-7EE6-4342-B048-85BDC9FD1C3A}</a:tableStyleId>
              </a:tblPr>
              <a:tblGrid>
                <a:gridCol w="920262"/>
                <a:gridCol w="1195753"/>
                <a:gridCol w="844062"/>
                <a:gridCol w="7347243"/>
                <a:gridCol w="208280"/>
              </a:tblGrid>
              <a:tr h="390037">
                <a:tc>
                  <a:txBody>
                    <a:bodyPr/>
                    <a:lstStyle/>
                    <a:p>
                      <a:r>
                        <a:rPr lang="en-US" dirty="0" smtClean="0"/>
                        <a:t>Name</a:t>
                      </a:r>
                      <a:r>
                        <a:rPr lang="en-US" baseline="0" dirty="0" smtClean="0"/>
                        <a:t> type</a:t>
                      </a:r>
                      <a:endParaRPr lang="en-US" dirty="0"/>
                    </a:p>
                  </a:txBody>
                  <a:tcPr/>
                </a:tc>
                <a:tc>
                  <a:txBody>
                    <a:bodyPr/>
                    <a:lstStyle/>
                    <a:p>
                      <a:r>
                        <a:rPr lang="en-US" dirty="0" smtClean="0"/>
                        <a:t>Average</a:t>
                      </a:r>
                      <a:r>
                        <a:rPr lang="en-US" baseline="0" dirty="0" smtClean="0"/>
                        <a:t> </a:t>
                      </a:r>
                      <a:r>
                        <a:rPr lang="en-US" baseline="0" dirty="0" err="1" smtClean="0"/>
                        <a:t>Lenght</a:t>
                      </a:r>
                      <a:endParaRPr lang="en-US" dirty="0"/>
                    </a:p>
                  </a:txBody>
                  <a:tcPr/>
                </a:tc>
                <a:tc>
                  <a:txBody>
                    <a:bodyPr/>
                    <a:lstStyle/>
                    <a:p>
                      <a:r>
                        <a:rPr lang="en-US" dirty="0" smtClean="0"/>
                        <a:t>Current</a:t>
                      </a:r>
                      <a:r>
                        <a:rPr lang="en-US" baseline="0" dirty="0" smtClean="0"/>
                        <a:t> max </a:t>
                      </a:r>
                      <a:r>
                        <a:rPr lang="en-US" baseline="0" dirty="0" err="1" smtClean="0"/>
                        <a:t>lenght</a:t>
                      </a:r>
                      <a:endParaRPr lang="en-US" dirty="0"/>
                    </a:p>
                  </a:txBody>
                  <a:tcPr/>
                </a:tc>
                <a:tc>
                  <a:txBody>
                    <a:bodyPr/>
                    <a:lstStyle/>
                    <a:p>
                      <a:r>
                        <a:rPr lang="en-US" dirty="0" smtClean="0"/>
                        <a:t>Name of longest one</a:t>
                      </a:r>
                      <a:endParaRPr lang="en-US" dirty="0"/>
                    </a:p>
                  </a:txBody>
                  <a:tcPr/>
                </a:tc>
                <a:tc>
                  <a:txBody>
                    <a:bodyPr/>
                    <a:lstStyle/>
                    <a:p>
                      <a:endParaRPr lang="en-US" dirty="0"/>
                    </a:p>
                  </a:txBody>
                  <a:tcPr/>
                </a:tc>
              </a:tr>
              <a:tr h="1374775">
                <a:tc>
                  <a:txBody>
                    <a:bodyPr/>
                    <a:lstStyle/>
                    <a:p>
                      <a:r>
                        <a:rPr lang="en-US" dirty="0" smtClean="0"/>
                        <a:t>Formal </a:t>
                      </a:r>
                      <a:endParaRPr lang="en-US" dirty="0"/>
                    </a:p>
                  </a:txBody>
                  <a:tcPr/>
                </a:tc>
                <a:tc>
                  <a:txBody>
                    <a:bodyPr/>
                    <a:lstStyle/>
                    <a:p>
                      <a:r>
                        <a:rPr lang="en-US" dirty="0" smtClean="0"/>
                        <a:t>46</a:t>
                      </a:r>
                      <a:endParaRPr lang="en-US" dirty="0"/>
                    </a:p>
                  </a:txBody>
                  <a:tcPr/>
                </a:tc>
                <a:tc>
                  <a:txBody>
                    <a:bodyPr/>
                    <a:lstStyle/>
                    <a:p>
                      <a:r>
                        <a:rPr lang="en-US" dirty="0" smtClean="0"/>
                        <a:t>177</a:t>
                      </a:r>
                      <a:endParaRPr lang="en-US" dirty="0"/>
                    </a:p>
                  </a:txBody>
                  <a:tcPr/>
                </a:tc>
                <a:tc>
                  <a:txBody>
                    <a:bodyPr/>
                    <a:lstStyle/>
                    <a:p>
                      <a:r>
                        <a:rPr lang="en-US" sz="1800" kern="1200" dirty="0" smtClean="0">
                          <a:solidFill>
                            <a:schemeClr val="dk1"/>
                          </a:solidFill>
                          <a:effectLst/>
                          <a:latin typeface="+mn-lt"/>
                          <a:ea typeface="+mn-ea"/>
                          <a:cs typeface="+mn-cs"/>
                        </a:rPr>
                        <a:t>37989-1 (Artemisia </a:t>
                      </a:r>
                      <a:r>
                        <a:rPr lang="en-US" sz="1800" kern="1200" dirty="0" err="1" smtClean="0">
                          <a:solidFill>
                            <a:schemeClr val="dk1"/>
                          </a:solidFill>
                          <a:effectLst/>
                          <a:latin typeface="+mn-lt"/>
                          <a:ea typeface="+mn-ea"/>
                          <a:cs typeface="+mn-cs"/>
                        </a:rPr>
                        <a:t>vulgaris+Betula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verrucosa+Cat</a:t>
                      </a:r>
                      <a:r>
                        <a:rPr lang="en-US" sz="1800" kern="1200" dirty="0" smtClean="0">
                          <a:solidFill>
                            <a:schemeClr val="dk1"/>
                          </a:solidFill>
                          <a:effectLst/>
                          <a:latin typeface="+mn-lt"/>
                          <a:ea typeface="+mn-ea"/>
                          <a:cs typeface="+mn-cs"/>
                        </a:rPr>
                        <a:t> dander+     </a:t>
                      </a:r>
                      <a:r>
                        <a:rPr lang="en-US" sz="1800" kern="1200" dirty="0" err="1" smtClean="0">
                          <a:solidFill>
                            <a:schemeClr val="dk1"/>
                          </a:solidFill>
                          <a:effectLst/>
                          <a:latin typeface="+mn-lt"/>
                          <a:ea typeface="+mn-ea"/>
                          <a:cs typeface="+mn-cs"/>
                        </a:rPr>
                        <a:t>Cladosporium</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herbarum+Dermatophagoides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pteronyssinus+Dog</a:t>
                      </a:r>
                      <a:r>
                        <a:rPr lang="en-US" sz="1800" kern="1200" dirty="0" smtClean="0">
                          <a:solidFill>
                            <a:schemeClr val="dk1"/>
                          </a:solidFill>
                          <a:effectLst/>
                          <a:latin typeface="+mn-lt"/>
                          <a:ea typeface="+mn-ea"/>
                          <a:cs typeface="+mn-cs"/>
                        </a:rPr>
                        <a:t> dander+ </a:t>
                      </a:r>
                      <a:r>
                        <a:rPr lang="en-US" sz="1800" kern="1200" dirty="0" err="1" smtClean="0">
                          <a:solidFill>
                            <a:schemeClr val="dk1"/>
                          </a:solidFill>
                          <a:effectLst/>
                          <a:latin typeface="+mn-lt"/>
                          <a:ea typeface="+mn-ea"/>
                          <a:cs typeface="+mn-cs"/>
                        </a:rPr>
                        <a:t>Phleum</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pratense+Secale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cereale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Ab.IgE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PrThr:Pt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Ser:Ord:Multidisk</a:t>
                      </a:r>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p>
                    <a:p>
                      <a:endParaRPr lang="en-US" dirty="0"/>
                    </a:p>
                  </a:txBody>
                  <a:tcPr/>
                </a:tc>
                <a:tc>
                  <a:txBody>
                    <a:bodyPr/>
                    <a:lstStyle/>
                    <a:p>
                      <a:endParaRPr lang="en-US"/>
                    </a:p>
                  </a:txBody>
                  <a:tcPr/>
                </a:tc>
              </a:tr>
              <a:tr h="370840">
                <a:tc>
                  <a:txBody>
                    <a:bodyPr/>
                    <a:lstStyle/>
                    <a:p>
                      <a:r>
                        <a:rPr lang="en-US" dirty="0" smtClean="0"/>
                        <a:t>Long </a:t>
                      </a:r>
                      <a:endParaRPr lang="en-US" dirty="0"/>
                    </a:p>
                  </a:txBody>
                  <a:tcPr/>
                </a:tc>
                <a:tc>
                  <a:txBody>
                    <a:bodyPr/>
                    <a:lstStyle/>
                    <a:p>
                      <a:r>
                        <a:rPr lang="en-US" dirty="0" smtClean="0"/>
                        <a:t>58</a:t>
                      </a:r>
                      <a:endParaRPr lang="en-US" dirty="0"/>
                    </a:p>
                  </a:txBody>
                  <a:tcPr/>
                </a:tc>
                <a:tc>
                  <a:txBody>
                    <a:bodyPr/>
                    <a:lstStyle/>
                    <a:p>
                      <a:r>
                        <a:rPr lang="en-US" dirty="0" smtClean="0"/>
                        <a:t>197</a:t>
                      </a:r>
                      <a:endParaRPr lang="en-US" dirty="0"/>
                    </a:p>
                  </a:txBody>
                  <a:tcPr/>
                </a:tc>
                <a:tc>
                  <a:txBody>
                    <a:bodyPr/>
                    <a:lstStyle/>
                    <a:p>
                      <a:r>
                        <a:rPr lang="en-US" sz="1800" kern="1200" dirty="0" smtClean="0">
                          <a:solidFill>
                            <a:schemeClr val="dk1"/>
                          </a:solidFill>
                          <a:effectLst/>
                          <a:latin typeface="+mn-lt"/>
                          <a:ea typeface="+mn-ea"/>
                          <a:cs typeface="+mn-cs"/>
                        </a:rPr>
                        <a:t>82083-7 Mold Allergen Mix 2 (</a:t>
                      </a:r>
                      <a:r>
                        <a:rPr lang="en-US" sz="1800" kern="1200" dirty="0" err="1" smtClean="0">
                          <a:solidFill>
                            <a:schemeClr val="dk1"/>
                          </a:solidFill>
                          <a:effectLst/>
                          <a:latin typeface="+mn-lt"/>
                          <a:ea typeface="+mn-ea"/>
                          <a:cs typeface="+mn-cs"/>
                        </a:rPr>
                        <a:t>Alternaria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alternata</a:t>
                      </a:r>
                      <a:r>
                        <a:rPr lang="en-US" sz="1800" kern="1200" dirty="0" smtClean="0">
                          <a:solidFill>
                            <a:schemeClr val="dk1"/>
                          </a:solidFill>
                          <a:effectLst/>
                          <a:latin typeface="+mn-lt"/>
                          <a:ea typeface="+mn-ea"/>
                          <a:cs typeface="+mn-cs"/>
                        </a:rPr>
                        <a:t>+ Aspergillus fumigatus+   Candida </a:t>
                      </a:r>
                      <a:r>
                        <a:rPr lang="en-US" sz="1800" kern="1200" dirty="0" err="1" smtClean="0">
                          <a:solidFill>
                            <a:schemeClr val="dk1"/>
                          </a:solidFill>
                          <a:effectLst/>
                          <a:latin typeface="+mn-lt"/>
                          <a:ea typeface="+mn-ea"/>
                          <a:cs typeface="+mn-cs"/>
                        </a:rPr>
                        <a:t>albicans+Cladosporium</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herbarum+Setomelanomma</a:t>
                      </a:r>
                      <a:r>
                        <a:rPr lang="en-US" sz="1800" kern="1200" dirty="0" smtClean="0">
                          <a:solidFill>
                            <a:schemeClr val="dk1"/>
                          </a:solidFill>
                          <a:effectLst/>
                          <a:latin typeface="+mn-lt"/>
                          <a:ea typeface="+mn-ea"/>
                          <a:cs typeface="+mn-cs"/>
                        </a:rPr>
                        <a:t> rostrate +</a:t>
                      </a:r>
                      <a:r>
                        <a:rPr lang="en-US" sz="1800" kern="1200" dirty="0" err="1" smtClean="0">
                          <a:solidFill>
                            <a:schemeClr val="dk1"/>
                          </a:solidFill>
                          <a:effectLst/>
                          <a:latin typeface="+mn-lt"/>
                          <a:ea typeface="+mn-ea"/>
                          <a:cs typeface="+mn-cs"/>
                        </a:rPr>
                        <a:t>Penicillium</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notatum</a:t>
                      </a:r>
                      <a:r>
                        <a:rPr lang="en-US" sz="1800" kern="1200" dirty="0" smtClean="0">
                          <a:solidFill>
                            <a:schemeClr val="dk1"/>
                          </a:solidFill>
                          <a:effectLst/>
                          <a:latin typeface="+mn-lt"/>
                          <a:ea typeface="+mn-ea"/>
                          <a:cs typeface="+mn-cs"/>
                        </a:rPr>
                        <a:t>) IgE Ab RAST class [Presence] in Serum by </a:t>
                      </a:r>
                      <a:r>
                        <a:rPr lang="en-US" sz="1800" kern="1200" dirty="0" err="1" smtClean="0">
                          <a:solidFill>
                            <a:schemeClr val="dk1"/>
                          </a:solidFill>
                          <a:effectLst/>
                          <a:latin typeface="+mn-lt"/>
                          <a:ea typeface="+mn-ea"/>
                          <a:cs typeface="+mn-cs"/>
                        </a:rPr>
                        <a:t>Multidisk</a:t>
                      </a:r>
                      <a:endParaRPr lang="en-US" dirty="0"/>
                    </a:p>
                  </a:txBody>
                  <a:tcPr/>
                </a:tc>
                <a:tc>
                  <a:txBody>
                    <a:bodyPr/>
                    <a:lstStyle/>
                    <a:p>
                      <a:endParaRPr lang="en-US"/>
                    </a:p>
                  </a:txBody>
                  <a:tcPr/>
                </a:tc>
              </a:tr>
              <a:tr h="439273">
                <a:tc>
                  <a:txBody>
                    <a:bodyPr/>
                    <a:lstStyle/>
                    <a:p>
                      <a:r>
                        <a:rPr lang="en-US" dirty="0" smtClean="0"/>
                        <a:t>Short </a:t>
                      </a:r>
                      <a:endParaRPr lang="en-US" dirty="0"/>
                    </a:p>
                  </a:txBody>
                  <a:tcPr/>
                </a:tc>
                <a:tc>
                  <a:txBody>
                    <a:bodyPr/>
                    <a:lstStyle/>
                    <a:p>
                      <a:r>
                        <a:rPr lang="en-US" dirty="0" smtClean="0"/>
                        <a:t>22</a:t>
                      </a:r>
                      <a:endParaRPr lang="en-US" dirty="0"/>
                    </a:p>
                  </a:txBody>
                  <a:tcPr/>
                </a:tc>
                <a:tc>
                  <a:txBody>
                    <a:bodyPr/>
                    <a:lstStyle/>
                    <a:p>
                      <a:r>
                        <a:rPr lang="en-US" dirty="0" smtClean="0"/>
                        <a:t>40</a:t>
                      </a:r>
                      <a:endParaRPr lang="en-US" dirty="0"/>
                    </a:p>
                  </a:txBody>
                  <a:tcPr/>
                </a:tc>
                <a:tc>
                  <a:txBody>
                    <a:bodyPr/>
                    <a:lstStyle/>
                    <a:p>
                      <a:r>
                        <a:rPr lang="en-US" sz="1800" kern="1200" dirty="0" smtClean="0">
                          <a:solidFill>
                            <a:schemeClr val="dk1"/>
                          </a:solidFill>
                          <a:effectLst/>
                          <a:latin typeface="+mn-lt"/>
                          <a:ea typeface="+mn-ea"/>
                          <a:cs typeface="+mn-cs"/>
                        </a:rPr>
                        <a:t>47827-1 </a:t>
                      </a:r>
                      <a:r>
                        <a:rPr lang="en-US" sz="1800" kern="1200" dirty="0" err="1" smtClean="0">
                          <a:solidFill>
                            <a:schemeClr val="dk1"/>
                          </a:solidFill>
                          <a:effectLst/>
                          <a:latin typeface="+mn-lt"/>
                          <a:ea typeface="+mn-ea"/>
                          <a:cs typeface="+mn-cs"/>
                        </a:rPr>
                        <a:t>Adenosyl</a:t>
                      </a:r>
                      <a:r>
                        <a:rPr lang="en-US" sz="1800" kern="1200" dirty="0" smtClean="0">
                          <a:solidFill>
                            <a:schemeClr val="dk1"/>
                          </a:solidFill>
                          <a:effectLst/>
                          <a:latin typeface="+mn-lt"/>
                          <a:ea typeface="+mn-ea"/>
                          <a:cs typeface="+mn-cs"/>
                        </a:rPr>
                        <a:t> homocysteine hydrolase RBC-</a:t>
                      </a:r>
                      <a:r>
                        <a:rPr lang="en-US" sz="1800" kern="1200" dirty="0" err="1" smtClean="0">
                          <a:solidFill>
                            <a:schemeClr val="dk1"/>
                          </a:solidFill>
                          <a:effectLst/>
                          <a:latin typeface="+mn-lt"/>
                          <a:ea typeface="+mn-ea"/>
                          <a:cs typeface="+mn-cs"/>
                        </a:rPr>
                        <a:t>cCnt</a:t>
                      </a:r>
                      <a:endParaRPr lang="en-US" sz="1800"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97832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Background-Test </a:t>
            </a:r>
            <a:r>
              <a:rPr lang="en-US" dirty="0" smtClean="0"/>
              <a:t>name lengths observed in national</a:t>
            </a:r>
            <a:r>
              <a:rPr lang="en-US" baseline="0" dirty="0" smtClean="0"/>
              <a:t> </a:t>
            </a:r>
            <a:r>
              <a:rPr lang="en-US" dirty="0" smtClean="0"/>
              <a:t> lab </a:t>
            </a:r>
            <a:r>
              <a:rPr lang="en-US" dirty="0" smtClean="0"/>
              <a:t>systems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7199700"/>
              </p:ext>
            </p:extLst>
          </p:nvPr>
        </p:nvGraphicFramePr>
        <p:xfrm>
          <a:off x="838200" y="1825625"/>
          <a:ext cx="10514295" cy="3103174"/>
        </p:xfrm>
        <a:graphic>
          <a:graphicData uri="http://schemas.openxmlformats.org/drawingml/2006/table">
            <a:tbl>
              <a:tblPr firstRow="1" bandRow="1">
                <a:tableStyleId>{5C22544A-7EE6-4342-B048-85BDC9FD1C3A}</a:tableStyleId>
              </a:tblPr>
              <a:tblGrid>
                <a:gridCol w="2102859"/>
                <a:gridCol w="2102859"/>
                <a:gridCol w="2102859"/>
                <a:gridCol w="948061"/>
                <a:gridCol w="3257657"/>
              </a:tblGrid>
              <a:tr h="370840">
                <a:tc>
                  <a:txBody>
                    <a:bodyPr/>
                    <a:lstStyle/>
                    <a:p>
                      <a:r>
                        <a:rPr lang="en-US" dirty="0" smtClean="0"/>
                        <a:t>Source</a:t>
                      </a:r>
                      <a:r>
                        <a:rPr lang="en-US" baseline="0" dirty="0" smtClean="0"/>
                        <a:t> </a:t>
                      </a:r>
                      <a:endParaRPr lang="en-US" dirty="0"/>
                    </a:p>
                  </a:txBody>
                  <a:tcPr marL="87706" marR="87706"/>
                </a:tc>
                <a:tc>
                  <a:txBody>
                    <a:bodyPr/>
                    <a:lstStyle/>
                    <a:p>
                      <a:r>
                        <a:rPr lang="en-US" dirty="0" smtClean="0"/>
                        <a:t>Kind</a:t>
                      </a:r>
                      <a:r>
                        <a:rPr lang="en-US" baseline="0" dirty="0" smtClean="0"/>
                        <a:t> of name </a:t>
                      </a:r>
                      <a:endParaRPr lang="en-US" dirty="0"/>
                    </a:p>
                  </a:txBody>
                  <a:tcPr marL="87706" marR="87706"/>
                </a:tc>
                <a:tc>
                  <a:txBody>
                    <a:bodyPr/>
                    <a:lstStyle/>
                    <a:p>
                      <a:r>
                        <a:rPr lang="en-US" dirty="0" smtClean="0"/>
                        <a:t>Ma</a:t>
                      </a:r>
                      <a:r>
                        <a:rPr lang="en-US" baseline="0" dirty="0" smtClean="0"/>
                        <a:t>x length seen</a:t>
                      </a:r>
                      <a:endParaRPr lang="en-US" dirty="0"/>
                    </a:p>
                  </a:txBody>
                  <a:tcPr marL="87706" marR="87706"/>
                </a:tc>
                <a:tc>
                  <a:txBody>
                    <a:bodyPr/>
                    <a:lstStyle/>
                    <a:p>
                      <a:r>
                        <a:rPr lang="en-US" dirty="0" smtClean="0"/>
                        <a:t>Max allowed </a:t>
                      </a:r>
                      <a:endParaRPr lang="en-US" dirty="0"/>
                    </a:p>
                  </a:txBody>
                  <a:tcPr marL="87706" marR="87706"/>
                </a:tc>
                <a:tc>
                  <a:txBody>
                    <a:bodyPr/>
                    <a:lstStyle/>
                    <a:p>
                      <a:r>
                        <a:rPr lang="en-US" dirty="0" smtClean="0"/>
                        <a:t>example</a:t>
                      </a:r>
                      <a:endParaRPr lang="en-US" dirty="0"/>
                    </a:p>
                  </a:txBody>
                  <a:tcPr marL="87706" marR="87706"/>
                </a:tc>
              </a:tr>
              <a:tr h="370840">
                <a:tc>
                  <a:txBody>
                    <a:bodyPr/>
                    <a:lstStyle/>
                    <a:p>
                      <a:r>
                        <a:rPr lang="en-US" dirty="0" smtClean="0"/>
                        <a:t>ARUP </a:t>
                      </a:r>
                      <a:endParaRPr lang="en-US" dirty="0"/>
                    </a:p>
                  </a:txBody>
                  <a:tcPr marL="87706" marR="87706"/>
                </a:tc>
                <a:tc>
                  <a:txBody>
                    <a:bodyPr/>
                    <a:lstStyle/>
                    <a:p>
                      <a:r>
                        <a:rPr lang="en-US" dirty="0" smtClean="0"/>
                        <a:t>Result</a:t>
                      </a:r>
                      <a:r>
                        <a:rPr lang="en-US" baseline="0" dirty="0" smtClean="0"/>
                        <a:t> </a:t>
                      </a:r>
                      <a:endParaRPr lang="en-US" dirty="0"/>
                    </a:p>
                  </a:txBody>
                  <a:tcPr marL="87706" marR="87706"/>
                </a:tc>
                <a:tc>
                  <a:txBody>
                    <a:bodyPr/>
                    <a:lstStyle/>
                    <a:p>
                      <a:r>
                        <a:rPr lang="en-US" dirty="0" smtClean="0"/>
                        <a:t>47</a:t>
                      </a:r>
                      <a:endParaRPr lang="en-US" dirty="0"/>
                    </a:p>
                  </a:txBody>
                  <a:tcPr marL="87706" marR="87706"/>
                </a:tc>
                <a:tc>
                  <a:txBody>
                    <a:bodyPr/>
                    <a:lstStyle/>
                    <a:p>
                      <a:pPr algn="l" rtl="0" fontAlgn="t"/>
                      <a:endParaRPr lang="en-US" sz="1600" b="0" i="0" u="none" strike="noStrike" dirty="0">
                        <a:solidFill>
                          <a:srgbClr val="000000"/>
                        </a:solidFill>
                        <a:effectLst/>
                        <a:latin typeface="Arial" panose="020B0604020202020204" pitchFamily="34" charset="0"/>
                      </a:endParaRPr>
                    </a:p>
                  </a:txBody>
                  <a:tcPr marL="7309" marR="7309" marT="7620" marB="0"/>
                </a:tc>
                <a:tc>
                  <a:txBody>
                    <a:bodyPr/>
                    <a:lstStyle/>
                    <a:p>
                      <a:pPr algn="l" rtl="0" fontAlgn="t"/>
                      <a:r>
                        <a:rPr lang="en-US" sz="1600" b="0" i="0" u="none" strike="noStrike" dirty="0">
                          <a:solidFill>
                            <a:srgbClr val="000000"/>
                          </a:solidFill>
                          <a:effectLst/>
                          <a:latin typeface="Arial" panose="020B0604020202020204" pitchFamily="34" charset="0"/>
                        </a:rPr>
                        <a:t>Antimicrobial Susceptibility - AFB/Mycobacteria</a:t>
                      </a:r>
                    </a:p>
                  </a:txBody>
                  <a:tcPr marL="7309" marR="7309" marT="7620" marB="0"/>
                </a:tc>
              </a:tr>
              <a:tr h="438241">
                <a:tc>
                  <a:txBody>
                    <a:bodyPr/>
                    <a:lstStyle/>
                    <a:p>
                      <a:r>
                        <a:rPr lang="en-US" dirty="0" smtClean="0"/>
                        <a:t>Mayo </a:t>
                      </a:r>
                      <a:endParaRPr lang="en-US" dirty="0"/>
                    </a:p>
                  </a:txBody>
                  <a:tcPr marL="87706" marR="87706"/>
                </a:tc>
                <a:tc>
                  <a:txBody>
                    <a:bodyPr/>
                    <a:lstStyle/>
                    <a:p>
                      <a:r>
                        <a:rPr lang="en-US" dirty="0" smtClean="0"/>
                        <a:t>Result</a:t>
                      </a:r>
                      <a:r>
                        <a:rPr lang="en-US" baseline="0" dirty="0" smtClean="0"/>
                        <a:t> </a:t>
                      </a:r>
                      <a:endParaRPr lang="en-US" dirty="0"/>
                    </a:p>
                  </a:txBody>
                  <a:tcPr marL="87706" marR="87706"/>
                </a:tc>
                <a:tc>
                  <a:txBody>
                    <a:bodyPr/>
                    <a:lstStyle/>
                    <a:p>
                      <a:r>
                        <a:rPr lang="en-US" dirty="0" smtClean="0"/>
                        <a:t>130 (example</a:t>
                      </a:r>
                      <a:r>
                        <a:rPr lang="en-US" baseline="0" dirty="0" smtClean="0"/>
                        <a:t> is 100)</a:t>
                      </a:r>
                      <a:endParaRPr lang="en-US" dirty="0"/>
                    </a:p>
                  </a:txBody>
                  <a:tcPr marL="87706" marR="87706"/>
                </a:tc>
                <a:tc>
                  <a:txBody>
                    <a:bodyPr/>
                    <a:lstStyle/>
                    <a:p>
                      <a:endParaRPr lang="en-US"/>
                    </a:p>
                  </a:txBody>
                  <a:tcPr marL="87706" marR="87706"/>
                </a:tc>
                <a:tc>
                  <a:txBody>
                    <a:bodyPr/>
                    <a:lstStyle/>
                    <a:p>
                      <a:r>
                        <a:rPr lang="en-US" dirty="0" smtClean="0"/>
                        <a:t>Human T-Cell </a:t>
                      </a:r>
                      <a:r>
                        <a:rPr lang="en-US" dirty="0" err="1" smtClean="0"/>
                        <a:t>Lymphotropic</a:t>
                      </a:r>
                      <a:r>
                        <a:rPr lang="en-US" dirty="0" smtClean="0"/>
                        <a:t> Virus Types I and II (HTLV-I/-II) Antibody Screen with Confirmation, Serum</a:t>
                      </a:r>
                      <a:endParaRPr lang="en-US" dirty="0"/>
                    </a:p>
                  </a:txBody>
                  <a:tcPr marL="87706" marR="87706"/>
                </a:tc>
              </a:tr>
              <a:tr h="779074">
                <a:tc>
                  <a:txBody>
                    <a:bodyPr/>
                    <a:lstStyle/>
                    <a:p>
                      <a:r>
                        <a:rPr lang="en-US" dirty="0" smtClean="0"/>
                        <a:t>Quest </a:t>
                      </a:r>
                      <a:endParaRPr lang="en-US" dirty="0"/>
                    </a:p>
                  </a:txBody>
                  <a:tcPr marL="87706" marR="87706"/>
                </a:tc>
                <a:tc>
                  <a:txBody>
                    <a:bodyPr/>
                    <a:lstStyle/>
                    <a:p>
                      <a:r>
                        <a:rPr lang="en-US" dirty="0" smtClean="0"/>
                        <a:t>Based</a:t>
                      </a:r>
                      <a:r>
                        <a:rPr lang="en-US" baseline="0" dirty="0" smtClean="0"/>
                        <a:t> on small sample -?order </a:t>
                      </a:r>
                      <a:endParaRPr lang="en-US" dirty="0"/>
                    </a:p>
                  </a:txBody>
                  <a:tcPr marL="87706" marR="87706"/>
                </a:tc>
                <a:tc>
                  <a:txBody>
                    <a:bodyPr/>
                    <a:lstStyle/>
                    <a:p>
                      <a:r>
                        <a:rPr lang="en-US" dirty="0" smtClean="0"/>
                        <a:t>75 </a:t>
                      </a:r>
                      <a:endParaRPr lang="en-US" dirty="0"/>
                    </a:p>
                  </a:txBody>
                  <a:tcPr marL="87706" marR="87706"/>
                </a:tc>
                <a:tc>
                  <a:txBody>
                    <a:bodyPr/>
                    <a:lstStyle/>
                    <a:p>
                      <a:endParaRPr lang="en-US" dirty="0"/>
                    </a:p>
                  </a:txBody>
                  <a:tcPr marL="87706" marR="87706"/>
                </a:tc>
                <a:tc>
                  <a:txBody>
                    <a:bodyPr/>
                    <a:lstStyle/>
                    <a:p>
                      <a:r>
                        <a:rPr lang="en-US" dirty="0" smtClean="0"/>
                        <a:t>Mycobacterium</a:t>
                      </a:r>
                      <a:r>
                        <a:rPr lang="en-US" baseline="0" dirty="0" smtClean="0"/>
                        <a:t> tuberculosis complex, </a:t>
                      </a:r>
                      <a:endParaRPr lang="en-US" dirty="0"/>
                    </a:p>
                  </a:txBody>
                  <a:tcPr marL="87706" marR="87706"/>
                </a:tc>
              </a:tr>
            </a:tbl>
          </a:graphicData>
        </a:graphic>
      </p:graphicFrame>
      <p:sp>
        <p:nvSpPr>
          <p:cNvPr id="3" name="TextBox 2"/>
          <p:cNvSpPr txBox="1"/>
          <p:nvPr/>
        </p:nvSpPr>
        <p:spPr>
          <a:xfrm>
            <a:off x="838200" y="5275384"/>
            <a:ext cx="10714892" cy="369332"/>
          </a:xfrm>
          <a:prstGeom prst="rect">
            <a:avLst/>
          </a:prstGeom>
          <a:noFill/>
        </p:spPr>
        <p:txBody>
          <a:bodyPr wrap="square" rtlCol="0">
            <a:spAutoFit/>
          </a:bodyPr>
          <a:lstStyle/>
          <a:p>
            <a:r>
              <a:rPr lang="en-US" dirty="0" smtClean="0"/>
              <a:t>Laboratories have more than one name with possibly different names for catalogue versus reporting </a:t>
            </a:r>
            <a:endParaRPr lang="en-US" dirty="0"/>
          </a:p>
        </p:txBody>
      </p:sp>
    </p:spTree>
    <p:extLst>
      <p:ext uri="{BB962C8B-B14F-4D97-AF65-F5344CB8AC3E}">
        <p14:creationId xmlns:p14="http://schemas.microsoft.com/office/powerpoint/2010/main" val="4082067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3338</TotalTime>
  <Words>1781</Words>
  <Application>Microsoft Office PowerPoint</Application>
  <PresentationFormat>Widescreen</PresentationFormat>
  <Paragraphs>179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The search for shorter LOINC names   </vt:lpstr>
      <vt:lpstr>Background</vt:lpstr>
      <vt:lpstr>Purpose of LOINC</vt:lpstr>
      <vt:lpstr>Historically lab test names are notoriously   non specific.</vt:lpstr>
      <vt:lpstr>Some background</vt:lpstr>
      <vt:lpstr>Current LOINC practices for lab</vt:lpstr>
      <vt:lpstr>Current LOINC naming practice</vt:lpstr>
      <vt:lpstr>Present average and max size of each type of LOINC lab name </vt:lpstr>
      <vt:lpstr> Background-Test name lengths observed in national  lab systems</vt:lpstr>
      <vt:lpstr>Tiger team/ad hoc WG proposal for short names</vt:lpstr>
      <vt:lpstr>Snippet of proposed long names compared to existing LOINC short names</vt:lpstr>
      <vt:lpstr>Highlight issues </vt:lpstr>
      <vt:lpstr>Major differences between tiger team proposal and current LOINC names</vt:lpstr>
      <vt:lpstr>What is it we are trying to fix</vt:lpstr>
      <vt:lpstr>Choices and Limits</vt:lpstr>
      <vt:lpstr>Constraints</vt:lpstr>
      <vt:lpstr>Potential approaches to get close to proposal and avoid ambiguous names via LOINC short name or a new name.</vt:lpstr>
      <vt:lpstr>The irksome parts of LOINC </vt:lpstr>
      <vt:lpstr>Potential approach to get close to the proposed, AND avoid ambiguity</vt:lpstr>
      <vt:lpstr>We also know LOINC the common name can be improved (and shortened)</vt:lpstr>
      <vt:lpstr>Dealing with short length limits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LOINC names</dc:title>
  <dc:creator>clemmcdonald</dc:creator>
  <cp:lastModifiedBy>clemmcdonald</cp:lastModifiedBy>
  <cp:revision>68</cp:revision>
  <cp:lastPrinted>2017-06-07T18:55:44Z</cp:lastPrinted>
  <dcterms:created xsi:type="dcterms:W3CDTF">2017-05-30T17:07:46Z</dcterms:created>
  <dcterms:modified xsi:type="dcterms:W3CDTF">2017-06-08T13:12:12Z</dcterms:modified>
</cp:coreProperties>
</file>